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8" r:id="rId3"/>
    <p:sldId id="259" r:id="rId4"/>
    <p:sldId id="260" r:id="rId5"/>
    <p:sldId id="261"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8"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C2126-3C8D-4888-9004-9E030068738F}" type="datetimeFigureOut">
              <a:rPr lang="nl-NL" smtClean="0"/>
              <a:t>7-7-2017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DB631-2483-4079-AE80-2AF3DAF8FA20}" type="slidenum">
              <a:rPr lang="nl-NL" smtClean="0"/>
              <a:t>‹nr.›</a:t>
            </a:fld>
            <a:endParaRPr lang="nl-NL"/>
          </a:p>
        </p:txBody>
      </p:sp>
    </p:spTree>
    <p:extLst>
      <p:ext uri="{BB962C8B-B14F-4D97-AF65-F5344CB8AC3E}">
        <p14:creationId xmlns:p14="http://schemas.microsoft.com/office/powerpoint/2010/main" val="88500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In het kantoniersboekje staan regels (regels zijn gemaakt om van af te wijken, als je maar het doel VEILIG WERKEN voor ogen houdt). Dit zijn verboden en geboden en die zijn VERPLICHT en anders straf (geldboete of gevangenis). Bijv. je moet stoppen voor rood en je hoort een bord te plaatsen op 50 m</a:t>
            </a:r>
          </a:p>
        </p:txBody>
      </p:sp>
      <p:sp>
        <p:nvSpPr>
          <p:cNvPr id="1638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CEFC90D-D9C8-413F-B37A-2717B47E28B5}" type="slidenum">
              <a:rPr lang="nl-NL" altLang="nl-NL" sz="1200" smtClean="0"/>
              <a:pPr/>
              <a:t>6</a:t>
            </a:fld>
            <a:endParaRPr lang="nl-NL" altLang="nl-NL" sz="1200" smtClean="0"/>
          </a:p>
        </p:txBody>
      </p:sp>
    </p:spTree>
    <p:extLst>
      <p:ext uri="{BB962C8B-B14F-4D97-AF65-F5344CB8AC3E}">
        <p14:creationId xmlns:p14="http://schemas.microsoft.com/office/powerpoint/2010/main" val="270261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8397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D1A79B3-7F0D-46B0-8546-DAA98E181469}" type="slidenum">
              <a:rPr lang="nl-NL" altLang="nl-NL" sz="1200" smtClean="0"/>
              <a:pPr/>
              <a:t>60</a:t>
            </a:fld>
            <a:endParaRPr lang="nl-NL" altLang="nl-NL" sz="1200" smtClean="0"/>
          </a:p>
        </p:txBody>
      </p:sp>
    </p:spTree>
    <p:extLst>
      <p:ext uri="{BB962C8B-B14F-4D97-AF65-F5344CB8AC3E}">
        <p14:creationId xmlns:p14="http://schemas.microsoft.com/office/powerpoint/2010/main" val="3138536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860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9BB37AEF-A38E-479C-8BCF-23018DA8E7DC}" type="slidenum">
              <a:rPr lang="nl-NL" altLang="nl-NL" sz="1200" smtClean="0"/>
              <a:pPr/>
              <a:t>61</a:t>
            </a:fld>
            <a:endParaRPr lang="nl-NL" altLang="nl-NL" sz="1200" smtClean="0"/>
          </a:p>
        </p:txBody>
      </p:sp>
    </p:spTree>
    <p:extLst>
      <p:ext uri="{BB962C8B-B14F-4D97-AF65-F5344CB8AC3E}">
        <p14:creationId xmlns:p14="http://schemas.microsoft.com/office/powerpoint/2010/main" val="80635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880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6C9AA852-C46B-42C3-A9B6-2C11B17F5985}" type="slidenum">
              <a:rPr lang="nl-NL" altLang="nl-NL" sz="1200" smtClean="0"/>
              <a:pPr/>
              <a:t>62</a:t>
            </a:fld>
            <a:endParaRPr lang="nl-NL" altLang="nl-NL" sz="1200" smtClean="0"/>
          </a:p>
        </p:txBody>
      </p:sp>
    </p:spTree>
    <p:extLst>
      <p:ext uri="{BB962C8B-B14F-4D97-AF65-F5344CB8AC3E}">
        <p14:creationId xmlns:p14="http://schemas.microsoft.com/office/powerpoint/2010/main" val="1029081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901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6404147-5012-45FB-9E94-05E25B3C002E}" type="slidenum">
              <a:rPr lang="nl-NL" altLang="nl-NL" sz="1200" smtClean="0"/>
              <a:pPr/>
              <a:t>63</a:t>
            </a:fld>
            <a:endParaRPr lang="nl-NL" altLang="nl-NL" sz="1200" smtClean="0"/>
          </a:p>
        </p:txBody>
      </p:sp>
    </p:spTree>
    <p:extLst>
      <p:ext uri="{BB962C8B-B14F-4D97-AF65-F5344CB8AC3E}">
        <p14:creationId xmlns:p14="http://schemas.microsoft.com/office/powerpoint/2010/main" val="110749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9216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AE067F20-0B39-48CC-A3D3-C9F53177F6F7}" type="slidenum">
              <a:rPr lang="nl-NL" altLang="nl-NL" sz="1200" smtClean="0"/>
              <a:pPr/>
              <a:t>64</a:t>
            </a:fld>
            <a:endParaRPr lang="nl-NL" altLang="nl-NL" sz="1200" smtClean="0"/>
          </a:p>
        </p:txBody>
      </p:sp>
    </p:spTree>
    <p:extLst>
      <p:ext uri="{BB962C8B-B14F-4D97-AF65-F5344CB8AC3E}">
        <p14:creationId xmlns:p14="http://schemas.microsoft.com/office/powerpoint/2010/main" val="5569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smtClean="0"/>
          </a:p>
        </p:txBody>
      </p:sp>
      <p:sp>
        <p:nvSpPr>
          <p:cNvPr id="9626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5DFD1269-49FA-465C-982E-C4CDF46F91F8}" type="slidenum">
              <a:rPr lang="nl-NL" altLang="nl-NL" sz="1200" smtClean="0"/>
              <a:pPr/>
              <a:t>67</a:t>
            </a:fld>
            <a:endParaRPr lang="nl-NL" altLang="nl-NL" sz="1200" smtClean="0"/>
          </a:p>
        </p:txBody>
      </p:sp>
    </p:spTree>
    <p:extLst>
      <p:ext uri="{BB962C8B-B14F-4D97-AF65-F5344CB8AC3E}">
        <p14:creationId xmlns:p14="http://schemas.microsoft.com/office/powerpoint/2010/main" val="686541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smtClean="0"/>
          </a:p>
        </p:txBody>
      </p:sp>
      <p:sp>
        <p:nvSpPr>
          <p:cNvPr id="9830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B3C111B-67B4-4599-BDFA-278FEFACB2C6}" type="slidenum">
              <a:rPr lang="nl-NL" altLang="nl-NL" sz="1200" smtClean="0"/>
              <a:pPr/>
              <a:t>68</a:t>
            </a:fld>
            <a:endParaRPr lang="nl-NL" altLang="nl-NL" sz="1200" smtClean="0"/>
          </a:p>
        </p:txBody>
      </p:sp>
    </p:spTree>
    <p:extLst>
      <p:ext uri="{BB962C8B-B14F-4D97-AF65-F5344CB8AC3E}">
        <p14:creationId xmlns:p14="http://schemas.microsoft.com/office/powerpoint/2010/main" val="259681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Opdracht noem voorbeelden: duidelijkheid (borden vies) geloofwaardig (er wordt nooit gewerkt) tengeen overdaad (een kruizing heeft gem 20 borden, geen zwaailichting als afzetting), wenselijk gedrag (vaak zachter rijden, kan door duidelijkheid)</a:t>
            </a:r>
          </a:p>
        </p:txBody>
      </p:sp>
      <p:sp>
        <p:nvSpPr>
          <p:cNvPr id="1843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004A70B3-4BCC-40F9-9CAD-5231FFBEB1C4}" type="slidenum">
              <a:rPr lang="nl-NL" altLang="nl-NL" sz="1200" smtClean="0"/>
              <a:pPr/>
              <a:t>7</a:t>
            </a:fld>
            <a:endParaRPr lang="nl-NL" altLang="nl-NL" sz="1200" smtClean="0"/>
          </a:p>
        </p:txBody>
      </p:sp>
    </p:spTree>
    <p:extLst>
      <p:ext uri="{BB962C8B-B14F-4D97-AF65-F5344CB8AC3E}">
        <p14:creationId xmlns:p14="http://schemas.microsoft.com/office/powerpoint/2010/main" val="244688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Dit heb ik nooit gezien in de praktijk maar ik maak altijd de grap dat de lln tot hun 80 ste moeten werken dus………</a:t>
            </a:r>
          </a:p>
        </p:txBody>
      </p:sp>
      <p:sp>
        <p:nvSpPr>
          <p:cNvPr id="3277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27FA49AB-1245-4246-9FE3-44BF5A1B805B}" type="slidenum">
              <a:rPr lang="nl-NL" altLang="nl-NL" sz="1200" smtClean="0"/>
              <a:pPr/>
              <a:t>20</a:t>
            </a:fld>
            <a:endParaRPr lang="nl-NL" altLang="nl-NL" sz="1200" smtClean="0"/>
          </a:p>
        </p:txBody>
      </p:sp>
    </p:spTree>
    <p:extLst>
      <p:ext uri="{BB962C8B-B14F-4D97-AF65-F5344CB8AC3E}">
        <p14:creationId xmlns:p14="http://schemas.microsoft.com/office/powerpoint/2010/main" val="94962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Gaan in de toekomst steeds meer van pas komen.</a:t>
            </a:r>
          </a:p>
        </p:txBody>
      </p:sp>
      <p:sp>
        <p:nvSpPr>
          <p:cNvPr id="4506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77820EBD-865F-43A1-9AFF-A18B8BF2B5BD}" type="slidenum">
              <a:rPr lang="nl-NL" altLang="nl-NL" sz="1200" smtClean="0"/>
              <a:pPr/>
              <a:t>31</a:t>
            </a:fld>
            <a:endParaRPr lang="nl-NL" altLang="nl-NL" sz="1200" smtClean="0"/>
          </a:p>
        </p:txBody>
      </p:sp>
    </p:spTree>
    <p:extLst>
      <p:ext uri="{BB962C8B-B14F-4D97-AF65-F5344CB8AC3E}">
        <p14:creationId xmlns:p14="http://schemas.microsoft.com/office/powerpoint/2010/main" val="17384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Een eis alle actieramen zijn dat deze dicht geklapt kunnen worden. Anders ben je een rijdende afzetting/ rijdend verkeersbord</a:t>
            </a:r>
          </a:p>
        </p:txBody>
      </p:sp>
      <p:sp>
        <p:nvSpPr>
          <p:cNvPr id="4915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B51FA8E8-BDC6-494D-82FE-60C869AB4CA3}" type="slidenum">
              <a:rPr lang="nl-NL" altLang="nl-NL" sz="1200" smtClean="0"/>
              <a:pPr/>
              <a:t>34</a:t>
            </a:fld>
            <a:endParaRPr lang="nl-NL" altLang="nl-NL" sz="1200" smtClean="0"/>
          </a:p>
        </p:txBody>
      </p:sp>
    </p:spTree>
    <p:extLst>
      <p:ext uri="{BB962C8B-B14F-4D97-AF65-F5344CB8AC3E}">
        <p14:creationId xmlns:p14="http://schemas.microsoft.com/office/powerpoint/2010/main" val="36516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Vanaf hier ga ik met het kantoniersboekje aan de gang. Eerst laat ik ze (soms afh. Van de tijd) een plan maken zonder voorkennis.</a:t>
            </a:r>
          </a:p>
          <a:p>
            <a:pPr eaLnBrk="1" hangingPunct="1">
              <a:spcBef>
                <a:spcPct val="0"/>
              </a:spcBef>
            </a:pPr>
            <a:endParaRPr lang="nl-NL" altLang="nl-NL" smtClean="0"/>
          </a:p>
          <a:p>
            <a:pPr eaLnBrk="1" hangingPunct="1">
              <a:spcBef>
                <a:spcPct val="0"/>
              </a:spcBef>
            </a:pPr>
            <a:r>
              <a:rPr lang="nl-NL" altLang="nl-NL" smtClean="0"/>
              <a:t>Vanaf hier speel ik met de dias ik laat niet alles helemaal zien, afhankelijk van de vragen en de tijd.</a:t>
            </a:r>
          </a:p>
        </p:txBody>
      </p:sp>
      <p:sp>
        <p:nvSpPr>
          <p:cNvPr id="7270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F96B6D07-DCFA-4AA4-8177-75CD648CA303}" type="slidenum">
              <a:rPr lang="nl-NL" altLang="nl-NL" sz="1200" smtClean="0"/>
              <a:pPr/>
              <a:t>55</a:t>
            </a:fld>
            <a:endParaRPr lang="nl-NL" altLang="nl-NL" sz="1200" smtClean="0"/>
          </a:p>
        </p:txBody>
      </p:sp>
    </p:spTree>
    <p:extLst>
      <p:ext uri="{BB962C8B-B14F-4D97-AF65-F5344CB8AC3E}">
        <p14:creationId xmlns:p14="http://schemas.microsoft.com/office/powerpoint/2010/main" val="322376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Maak een tekening van een werkvak in de berm en stel de vraag waar werk je…</a:t>
            </a:r>
          </a:p>
          <a:p>
            <a:pPr eaLnBrk="1" hangingPunct="1">
              <a:spcBef>
                <a:spcPct val="0"/>
              </a:spcBef>
            </a:pPr>
            <a:endParaRPr lang="nl-NL" altLang="nl-NL" smtClean="0"/>
          </a:p>
        </p:txBody>
      </p:sp>
      <p:sp>
        <p:nvSpPr>
          <p:cNvPr id="7782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86AAE3E1-26D0-4D10-B509-B3BDAFA9A4D9}" type="slidenum">
              <a:rPr lang="nl-NL" altLang="nl-NL" sz="1200" smtClean="0"/>
              <a:pPr/>
              <a:t>57</a:t>
            </a:fld>
            <a:endParaRPr lang="nl-NL" altLang="nl-NL" sz="1200" smtClean="0"/>
          </a:p>
        </p:txBody>
      </p:sp>
    </p:spTree>
    <p:extLst>
      <p:ext uri="{BB962C8B-B14F-4D97-AF65-F5344CB8AC3E}">
        <p14:creationId xmlns:p14="http://schemas.microsoft.com/office/powerpoint/2010/main" val="47757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D</a:t>
            </a:r>
          </a:p>
          <a:p>
            <a:pPr eaLnBrk="1" hangingPunct="1">
              <a:spcBef>
                <a:spcPct val="0"/>
              </a:spcBef>
            </a:pPr>
            <a:endParaRPr lang="nl-NL" altLang="nl-NL" smtClean="0"/>
          </a:p>
        </p:txBody>
      </p:sp>
      <p:sp>
        <p:nvSpPr>
          <p:cNvPr id="7987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3386F851-91D9-4BB5-9724-1DE6A3ADB315}" type="slidenum">
              <a:rPr lang="nl-NL" altLang="nl-NL" sz="1200" smtClean="0"/>
              <a:pPr/>
              <a:t>58</a:t>
            </a:fld>
            <a:endParaRPr lang="nl-NL" altLang="nl-NL" sz="1200" smtClean="0"/>
          </a:p>
        </p:txBody>
      </p:sp>
    </p:spTree>
    <p:extLst>
      <p:ext uri="{BB962C8B-B14F-4D97-AF65-F5344CB8AC3E}">
        <p14:creationId xmlns:p14="http://schemas.microsoft.com/office/powerpoint/2010/main" val="249032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smtClean="0"/>
              <a:t>Stel de vraag: wat is de loolaan voor een weg antw </a:t>
            </a:r>
          </a:p>
          <a:p>
            <a:pPr eaLnBrk="1" hangingPunct="1">
              <a:spcBef>
                <a:spcPct val="0"/>
              </a:spcBef>
            </a:pPr>
            <a:endParaRPr lang="nl-NL" altLang="nl-NL" smtClean="0"/>
          </a:p>
        </p:txBody>
      </p:sp>
      <p:sp>
        <p:nvSpPr>
          <p:cNvPr id="8192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fld id="{AB87633F-79F2-4F96-8231-02ACA24AC6F4}" type="slidenum">
              <a:rPr lang="nl-NL" altLang="nl-NL" sz="1200" smtClean="0"/>
              <a:pPr/>
              <a:t>59</a:t>
            </a:fld>
            <a:endParaRPr lang="nl-NL" altLang="nl-NL" sz="1200" smtClean="0"/>
          </a:p>
        </p:txBody>
      </p:sp>
    </p:spTree>
    <p:extLst>
      <p:ext uri="{BB962C8B-B14F-4D97-AF65-F5344CB8AC3E}">
        <p14:creationId xmlns:p14="http://schemas.microsoft.com/office/powerpoint/2010/main" val="248857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800">
                <a:latin typeface="Arial" pitchFamily="34" charset="0"/>
                <a:cs typeface="Arial" pitchFamily="34" charset="0"/>
              </a:defRPr>
            </a:lvl1pPr>
          </a:lstStyle>
          <a:p>
            <a:r>
              <a:rPr lang="nl-NL" dirty="0" smtClean="0"/>
              <a:t>Klik om de stijl te bewerken</a:t>
            </a:r>
            <a:endParaRPr lang="nl-NL" dirty="0"/>
          </a:p>
        </p:txBody>
      </p:sp>
      <p:sp>
        <p:nvSpPr>
          <p:cNvPr id="3" name="Ondertitel 2"/>
          <p:cNvSpPr>
            <a:spLocks noGrp="1"/>
          </p:cNvSpPr>
          <p:nvPr>
            <p:ph type="subTitle" idx="1"/>
          </p:nvPr>
        </p:nvSpPr>
        <p:spPr>
          <a:xfrm>
            <a:off x="1371600" y="3886200"/>
            <a:ext cx="64008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1927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defRPr>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17271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685800" y="1981200"/>
            <a:ext cx="37846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73601" y="1981200"/>
            <a:ext cx="37846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F0A36DFB-C2C3-4554-8AF6-1E82749707ED}" type="slidenum">
              <a:rPr lang="nl-NL" altLang="nl-NL"/>
              <a:pPr>
                <a:defRPr/>
              </a:pPr>
              <a:t>‹nr.›</a:t>
            </a:fld>
            <a:endParaRPr lang="nl-NL" altLang="nl-NL"/>
          </a:p>
        </p:txBody>
      </p:sp>
    </p:spTree>
    <p:extLst>
      <p:ext uri="{BB962C8B-B14F-4D97-AF65-F5344CB8AC3E}">
        <p14:creationId xmlns:p14="http://schemas.microsoft.com/office/powerpoint/2010/main" val="159191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979712" y="332656"/>
            <a:ext cx="6645424" cy="648072"/>
          </a:xfrm>
        </p:spPr>
        <p:txBody>
          <a:bodyPr>
            <a:noAutofit/>
          </a:bodyPr>
          <a:lstStyle>
            <a:lvl1pPr algn="r">
              <a:defRPr sz="2800" b="1">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a:xfrm>
            <a:off x="2051720" y="1196752"/>
            <a:ext cx="6635080"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76883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600" b="1" cap="all">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7573387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r">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inhoud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5437833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r">
              <a:defRPr>
                <a:latin typeface="Arial" panose="020B0604020202020204" pitchFamily="34" charset="0"/>
                <a:cs typeface="Arial" panose="020B0604020202020204" pitchFamily="34" charset="0"/>
              </a:defRPr>
            </a:lvl1p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32410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29425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2459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cs typeface="Arial" panose="020B0604020202020204" pitchFamily="34" charset="0"/>
              </a:defRPr>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1710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r">
              <a:defRPr>
                <a:latin typeface="Arial" panose="020B0604020202020204" pitchFamily="34" charset="0"/>
                <a:cs typeface="Arial" panose="020B0604020202020204" pitchFamily="34" charset="0"/>
              </a:defRPr>
            </a:lvl1pPr>
          </a:lstStyle>
          <a:p>
            <a:r>
              <a:rPr lang="nl-NL" dirty="0" smtClean="0"/>
              <a:t>Klik om de stijl te bewerken</a:t>
            </a:r>
            <a:endParaRPr lang="nl-NL" dirty="0"/>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7-7-2017</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645501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t>7-7-2017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t>‹nr.›</a:t>
            </a:fld>
            <a:endParaRPr lang="nl-NL"/>
          </a:p>
        </p:txBody>
      </p:sp>
      <p:pic>
        <p:nvPicPr>
          <p:cNvPr id="8" name="Afbeelding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85"/>
            <a:ext cx="9144000" cy="6856629"/>
          </a:xfrm>
          <a:prstGeom prst="rect">
            <a:avLst/>
          </a:prstGeom>
        </p:spPr>
      </p:pic>
    </p:spTree>
    <p:extLst>
      <p:ext uri="{BB962C8B-B14F-4D97-AF65-F5344CB8AC3E}">
        <p14:creationId xmlns:p14="http://schemas.microsoft.com/office/powerpoint/2010/main" val="1696447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JTePvZsSBG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video" Target="file:///\\CLSNW1-DATAMA-SERVER\DATAMA\PERSONEL\BWR\afdeling%20land%20water%20en%20milieu\andere%20vakken\VWLDW\aktieraamwerken\MVI_8596.AVI"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Afzethekken/IMG_9655.MOV"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
            <a:ext cx="9144000" cy="6856629"/>
          </a:xfrm>
          <a:prstGeom prst="rect">
            <a:avLst/>
          </a:prstGeom>
        </p:spPr>
      </p:pic>
      <p:sp>
        <p:nvSpPr>
          <p:cNvPr id="4" name="Tekstvak 3"/>
          <p:cNvSpPr txBox="1"/>
          <p:nvPr/>
        </p:nvSpPr>
        <p:spPr>
          <a:xfrm>
            <a:off x="1619672" y="1701573"/>
            <a:ext cx="5544616" cy="523220"/>
          </a:xfrm>
          <a:prstGeom prst="rect">
            <a:avLst/>
          </a:prstGeom>
          <a:noFill/>
        </p:spPr>
        <p:txBody>
          <a:bodyPr wrap="square" rtlCol="0">
            <a:spAutoFit/>
          </a:bodyPr>
          <a:lstStyle/>
          <a:p>
            <a:r>
              <a:rPr lang="nl-NL" sz="2800" dirty="0" smtClean="0">
                <a:latin typeface="Arial" pitchFamily="34" charset="0"/>
                <a:cs typeface="Arial" pitchFamily="34" charset="0"/>
              </a:rPr>
              <a:t>Veilig werken langs de weg</a:t>
            </a:r>
            <a:endParaRPr lang="nl-NL" sz="2800" dirty="0">
              <a:latin typeface="Arial" pitchFamily="34" charset="0"/>
              <a:cs typeface="Arial" pitchFamily="34" charset="0"/>
            </a:endParaRPr>
          </a:p>
        </p:txBody>
      </p:sp>
    </p:spTree>
    <p:extLst>
      <p:ext uri="{BB962C8B-B14F-4D97-AF65-F5344CB8AC3E}">
        <p14:creationId xmlns:p14="http://schemas.microsoft.com/office/powerpoint/2010/main" val="4240300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128003" name="Rectangle 3"/>
          <p:cNvSpPr>
            <a:spLocks noGrp="1" noChangeArrowheads="1"/>
          </p:cNvSpPr>
          <p:nvPr>
            <p:ph type="body" idx="1"/>
          </p:nvPr>
        </p:nvSpPr>
        <p:spPr>
          <a:xfrm>
            <a:off x="359569" y="2047875"/>
            <a:ext cx="8424863" cy="4786313"/>
          </a:xfrm>
        </p:spPr>
        <p:txBody>
          <a:bodyPr/>
          <a:lstStyle/>
          <a:p>
            <a:pPr eaLnBrk="1" hangingPunct="1">
              <a:lnSpc>
                <a:spcPct val="90000"/>
              </a:lnSpc>
              <a:buFontTx/>
              <a:buNone/>
            </a:pPr>
            <a:r>
              <a:rPr lang="nl-NL" altLang="nl-NL" sz="2700">
                <a:latin typeface="Arial Unicode MS" panose="020B0604020202020204" pitchFamily="34" charset="-128"/>
              </a:rPr>
              <a:t>Opdracht: Noem zoveel mogelijk afzettingsmaterialen.</a:t>
            </a:r>
          </a:p>
          <a:p>
            <a:pPr eaLnBrk="1" hangingPunct="1">
              <a:lnSpc>
                <a:spcPct val="90000"/>
              </a:lnSpc>
            </a:pPr>
            <a:r>
              <a:rPr lang="nl-NL" altLang="nl-NL" sz="2400">
                <a:latin typeface="Arial Unicode MS" panose="020B0604020202020204" pitchFamily="34" charset="-128"/>
              </a:rPr>
              <a:t>Verkeersborden</a:t>
            </a:r>
          </a:p>
          <a:p>
            <a:pPr eaLnBrk="1" hangingPunct="1">
              <a:lnSpc>
                <a:spcPct val="90000"/>
              </a:lnSpc>
            </a:pPr>
            <a:r>
              <a:rPr lang="nl-NL" altLang="nl-NL" sz="2400">
                <a:latin typeface="Arial Unicode MS" panose="020B0604020202020204" pitchFamily="34" charset="-128"/>
              </a:rPr>
              <a:t>Verkeerskegel</a:t>
            </a:r>
          </a:p>
          <a:p>
            <a:pPr eaLnBrk="1" hangingPunct="1">
              <a:lnSpc>
                <a:spcPct val="90000"/>
              </a:lnSpc>
            </a:pPr>
            <a:r>
              <a:rPr lang="nl-NL" altLang="nl-NL" sz="2400">
                <a:latin typeface="Arial Unicode MS" panose="020B0604020202020204" pitchFamily="34" charset="-128"/>
              </a:rPr>
              <a:t>Schrikhekken</a:t>
            </a:r>
          </a:p>
          <a:p>
            <a:pPr eaLnBrk="1" hangingPunct="1">
              <a:lnSpc>
                <a:spcPct val="90000"/>
              </a:lnSpc>
            </a:pPr>
            <a:r>
              <a:rPr lang="nl-NL" altLang="nl-NL" sz="2400">
                <a:latin typeface="Arial Unicode MS" panose="020B0604020202020204" pitchFamily="34" charset="-128"/>
              </a:rPr>
              <a:t>Geleidebakens/schildjes</a:t>
            </a:r>
          </a:p>
          <a:p>
            <a:pPr eaLnBrk="1" hangingPunct="1">
              <a:lnSpc>
                <a:spcPct val="90000"/>
              </a:lnSpc>
            </a:pPr>
            <a:r>
              <a:rPr lang="nl-NL" altLang="nl-NL" sz="2400">
                <a:latin typeface="Arial Unicode MS" panose="020B0604020202020204" pitchFamily="34" charset="-128"/>
              </a:rPr>
              <a:t>Bariers</a:t>
            </a:r>
          </a:p>
          <a:p>
            <a:pPr eaLnBrk="1" hangingPunct="1">
              <a:lnSpc>
                <a:spcPct val="90000"/>
              </a:lnSpc>
            </a:pPr>
            <a:r>
              <a:rPr lang="nl-NL" altLang="nl-NL" sz="2400">
                <a:latin typeface="Arial Unicode MS" panose="020B0604020202020204" pitchFamily="34" charset="-128"/>
              </a:rPr>
              <a:t>Mobiele verkeerslichten (VRI)</a:t>
            </a:r>
          </a:p>
          <a:p>
            <a:pPr eaLnBrk="1" hangingPunct="1">
              <a:lnSpc>
                <a:spcPct val="90000"/>
              </a:lnSpc>
            </a:pPr>
            <a:r>
              <a:rPr lang="nl-NL" altLang="nl-NL" sz="2400">
                <a:latin typeface="Arial Unicode MS" panose="020B0604020202020204" pitchFamily="34" charset="-128"/>
              </a:rPr>
              <a:t>Actieraam</a:t>
            </a:r>
          </a:p>
          <a:p>
            <a:pPr eaLnBrk="1" hangingPunct="1">
              <a:lnSpc>
                <a:spcPct val="90000"/>
              </a:lnSpc>
            </a:pPr>
            <a:r>
              <a:rPr lang="nl-NL" altLang="nl-NL" sz="2400">
                <a:latin typeface="Arial Unicode MS" panose="020B0604020202020204" pitchFamily="34" charset="-128"/>
              </a:rPr>
              <a:t>Botsabsorber</a:t>
            </a:r>
          </a:p>
          <a:p>
            <a:pPr eaLnBrk="1" hangingPunct="1">
              <a:lnSpc>
                <a:spcPct val="90000"/>
              </a:lnSpc>
            </a:pPr>
            <a:r>
              <a:rPr lang="nl-NL" altLang="nl-NL" sz="2400">
                <a:latin typeface="Arial Unicode MS" panose="020B0604020202020204" pitchFamily="34" charset="-128"/>
              </a:rPr>
              <a:t>Zwaailamp </a:t>
            </a:r>
          </a:p>
          <a:p>
            <a:pPr eaLnBrk="1" hangingPunct="1">
              <a:lnSpc>
                <a:spcPct val="90000"/>
              </a:lnSpc>
            </a:pPr>
            <a:r>
              <a:rPr lang="nl-NL" altLang="nl-NL" sz="2400">
                <a:latin typeface="Arial Unicode MS" panose="020B0604020202020204" pitchFamily="34" charset="-128"/>
              </a:rPr>
              <a:t>Markeringslint</a:t>
            </a:r>
          </a:p>
        </p:txBody>
      </p:sp>
    </p:spTree>
    <p:extLst>
      <p:ext uri="{BB962C8B-B14F-4D97-AF65-F5344CB8AC3E}">
        <p14:creationId xmlns:p14="http://schemas.microsoft.com/office/powerpoint/2010/main" val="1920876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additive="base">
                                        <p:cTn id="31" dur="500" fill="hold"/>
                                        <p:tgtEl>
                                          <p:spTgt spid="1280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8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additive="base">
                                        <p:cTn id="37" dur="500" fill="hold"/>
                                        <p:tgtEl>
                                          <p:spTgt spid="1280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8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003">
                                            <p:txEl>
                                              <p:pRg st="6" end="6"/>
                                            </p:txEl>
                                          </p:spTgt>
                                        </p:tgtEl>
                                        <p:attrNameLst>
                                          <p:attrName>style.visibility</p:attrName>
                                        </p:attrNameLst>
                                      </p:cBhvr>
                                      <p:to>
                                        <p:strVal val="visible"/>
                                      </p:to>
                                    </p:set>
                                    <p:anim calcmode="lin" valueType="num">
                                      <p:cBhvr additive="base">
                                        <p:cTn id="43" dur="500" fill="hold"/>
                                        <p:tgtEl>
                                          <p:spTgt spid="1280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8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8003">
                                            <p:txEl>
                                              <p:pRg st="7" end="7"/>
                                            </p:txEl>
                                          </p:spTgt>
                                        </p:tgtEl>
                                        <p:attrNameLst>
                                          <p:attrName>style.visibility</p:attrName>
                                        </p:attrNameLst>
                                      </p:cBhvr>
                                      <p:to>
                                        <p:strVal val="visible"/>
                                      </p:to>
                                    </p:set>
                                    <p:anim calcmode="lin" valueType="num">
                                      <p:cBhvr additive="base">
                                        <p:cTn id="49" dur="500" fill="hold"/>
                                        <p:tgtEl>
                                          <p:spTgt spid="1280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8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8003">
                                            <p:txEl>
                                              <p:pRg st="8" end="8"/>
                                            </p:txEl>
                                          </p:spTgt>
                                        </p:tgtEl>
                                        <p:attrNameLst>
                                          <p:attrName>style.visibility</p:attrName>
                                        </p:attrNameLst>
                                      </p:cBhvr>
                                      <p:to>
                                        <p:strVal val="visible"/>
                                      </p:to>
                                    </p:set>
                                    <p:anim calcmode="lin" valueType="num">
                                      <p:cBhvr additive="base">
                                        <p:cTn id="55" dur="500" fill="hold"/>
                                        <p:tgtEl>
                                          <p:spTgt spid="12800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8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8003">
                                            <p:txEl>
                                              <p:pRg st="9" end="9"/>
                                            </p:txEl>
                                          </p:spTgt>
                                        </p:tgtEl>
                                        <p:attrNameLst>
                                          <p:attrName>style.visibility</p:attrName>
                                        </p:attrNameLst>
                                      </p:cBhvr>
                                      <p:to>
                                        <p:strVal val="visible"/>
                                      </p:to>
                                    </p:set>
                                    <p:anim calcmode="lin" valueType="num">
                                      <p:cBhvr additive="base">
                                        <p:cTn id="61" dur="500" fill="hold"/>
                                        <p:tgtEl>
                                          <p:spTgt spid="12800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80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8003">
                                            <p:txEl>
                                              <p:pRg st="10" end="10"/>
                                            </p:txEl>
                                          </p:spTgt>
                                        </p:tgtEl>
                                        <p:attrNameLst>
                                          <p:attrName>style.visibility</p:attrName>
                                        </p:attrNameLst>
                                      </p:cBhvr>
                                      <p:to>
                                        <p:strVal val="visible"/>
                                      </p:to>
                                    </p:set>
                                    <p:anim calcmode="lin" valueType="num">
                                      <p:cBhvr additive="base">
                                        <p:cTn id="67" dur="500" fill="hold"/>
                                        <p:tgtEl>
                                          <p:spTgt spid="12800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8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85800" y="2294335"/>
            <a:ext cx="7772400" cy="4114800"/>
          </a:xfrm>
        </p:spPr>
        <p:txBody>
          <a:bodyPr>
            <a:normAutofit/>
          </a:bodyPr>
          <a:lstStyle/>
          <a:p>
            <a:pPr marL="457206" indent="-457206">
              <a:buNone/>
              <a:defRPr/>
            </a:pPr>
            <a:r>
              <a:rPr lang="nl-NL" altLang="nl-NL" dirty="0" err="1">
                <a:latin typeface="Arial Unicode MS" panose="020B0604020202020204" pitchFamily="34" charset="-128"/>
              </a:rPr>
              <a:t>Verkeerskegels</a:t>
            </a:r>
            <a:r>
              <a:rPr lang="nl-NL" altLang="nl-NL" dirty="0">
                <a:latin typeface="Arial Unicode MS" panose="020B0604020202020204" pitchFamily="34" charset="-128"/>
              </a:rPr>
              <a:t>:</a:t>
            </a:r>
          </a:p>
          <a:p>
            <a:pPr marL="457206" indent="-457206">
              <a:defRPr/>
            </a:pPr>
            <a:r>
              <a:rPr lang="nl-NL" altLang="nl-NL" dirty="0">
                <a:latin typeface="Arial Unicode MS" panose="020B0604020202020204" pitchFamily="34" charset="-128"/>
              </a:rPr>
              <a:t>0,75 m hoog </a:t>
            </a:r>
          </a:p>
          <a:p>
            <a:pPr marL="457206" indent="-457206">
              <a:defRPr/>
            </a:pPr>
            <a:r>
              <a:rPr lang="nl-NL" altLang="nl-NL" dirty="0" err="1">
                <a:latin typeface="Arial Unicode MS" panose="020B0604020202020204" pitchFamily="34" charset="-128"/>
              </a:rPr>
              <a:t>Fluoriserende</a:t>
            </a:r>
            <a:r>
              <a:rPr lang="nl-NL" altLang="nl-NL" dirty="0">
                <a:latin typeface="Arial Unicode MS" panose="020B0604020202020204" pitchFamily="34" charset="-128"/>
              </a:rPr>
              <a:t> kleur </a:t>
            </a:r>
          </a:p>
          <a:p>
            <a:pPr marL="457206" indent="-457206">
              <a:defRPr/>
            </a:pPr>
            <a:r>
              <a:rPr lang="nl-NL" altLang="nl-NL" dirty="0">
                <a:latin typeface="Arial Unicode MS" panose="020B0604020202020204" pitchFamily="34" charset="-128"/>
              </a:rPr>
              <a:t>Voor gebruik in duisternis is retro-reflecterend materiaal noodzakelijk</a:t>
            </a:r>
          </a:p>
          <a:p>
            <a:pPr marL="457206" indent="-457206">
              <a:defRPr/>
            </a:pPr>
            <a:r>
              <a:rPr lang="nl-NL" altLang="nl-NL" dirty="0">
                <a:latin typeface="Arial Unicode MS" panose="020B0604020202020204" pitchFamily="34" charset="-128"/>
              </a:rPr>
              <a:t>De voetplaat moet vierkant zijn</a:t>
            </a:r>
          </a:p>
          <a:p>
            <a:pPr marL="457206" indent="-457206">
              <a:defRPr/>
            </a:pPr>
            <a:endParaRPr lang="nl-NL" altLang="nl-NL" dirty="0">
              <a:latin typeface="Arial Unicode MS" panose="020B0604020202020204" pitchFamily="34" charset="-128"/>
            </a:endParaRPr>
          </a:p>
          <a:p>
            <a:pPr marL="990613" lvl="1" indent="-381005">
              <a:buNone/>
              <a:defRPr/>
            </a:pPr>
            <a:endParaRPr lang="nl-NL" altLang="nl-NL" sz="2800" dirty="0">
              <a:latin typeface="Arial Unicode MS" panose="020B0604020202020204" pitchFamily="34" charset="-128"/>
            </a:endParaRPr>
          </a:p>
        </p:txBody>
      </p:sp>
      <p:sp>
        <p:nvSpPr>
          <p:cNvPr id="6" name="Rectangle 2"/>
          <p:cNvSpPr txBox="1">
            <a:spLocks noChangeArrowheads="1"/>
          </p:cNvSpPr>
          <p:nvPr/>
        </p:nvSpPr>
        <p:spPr>
          <a:xfrm>
            <a:off x="2132112" y="485056"/>
            <a:ext cx="6645424" cy="648072"/>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altLang="nl-NL" smtClean="0">
                <a:latin typeface="Arial Unicode MS" panose="020B0604020202020204" pitchFamily="34" charset="-128"/>
              </a:rPr>
              <a:t>Verkeersborden en afzettingsmaterialen</a:t>
            </a:r>
            <a:endParaRPr lang="nl-NL" altLang="nl-NL" dirty="0">
              <a:latin typeface="Arial Unicode MS" panose="020B0604020202020204" pitchFamily="34" charset="-128"/>
            </a:endParaRPr>
          </a:p>
        </p:txBody>
      </p:sp>
    </p:spTree>
    <p:extLst>
      <p:ext uri="{BB962C8B-B14F-4D97-AF65-F5344CB8AC3E}">
        <p14:creationId xmlns:p14="http://schemas.microsoft.com/office/powerpoint/2010/main" val="31215614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IMG_24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9" y="404812"/>
            <a:ext cx="8460581" cy="600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7825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IMG_24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998" y="0"/>
            <a:ext cx="612100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IMG_2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88457"/>
            <a:ext cx="4613672" cy="396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9566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additive="base">
                                        <p:cTn id="7" dur="500" fill="hold"/>
                                        <p:tgtEl>
                                          <p:spTgt spid="131076"/>
                                        </p:tgtEl>
                                        <p:attrNameLst>
                                          <p:attrName>ppt_x</p:attrName>
                                        </p:attrNameLst>
                                      </p:cBhvr>
                                      <p:tavLst>
                                        <p:tav tm="0">
                                          <p:val>
                                            <p:strVal val="#ppt_x"/>
                                          </p:val>
                                        </p:tav>
                                        <p:tav tm="100000">
                                          <p:val>
                                            <p:strVal val="#ppt_x"/>
                                          </p:val>
                                        </p:tav>
                                      </p:tavLst>
                                    </p:anim>
                                    <p:anim calcmode="lin" valueType="num">
                                      <p:cBhvr additive="base">
                                        <p:cTn id="8" dur="500" fill="hold"/>
                                        <p:tgtEl>
                                          <p:spTgt spid="1310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077"/>
                                        </p:tgtEl>
                                        <p:attrNameLst>
                                          <p:attrName>style.visibility</p:attrName>
                                        </p:attrNameLst>
                                      </p:cBhvr>
                                      <p:to>
                                        <p:strVal val="visible"/>
                                      </p:to>
                                    </p:set>
                                    <p:anim calcmode="lin" valueType="num">
                                      <p:cBhvr additive="base">
                                        <p:cTn id="13" dur="500" fill="hold"/>
                                        <p:tgtEl>
                                          <p:spTgt spid="131077"/>
                                        </p:tgtEl>
                                        <p:attrNameLst>
                                          <p:attrName>ppt_x</p:attrName>
                                        </p:attrNameLst>
                                      </p:cBhvr>
                                      <p:tavLst>
                                        <p:tav tm="0">
                                          <p:val>
                                            <p:strVal val="#ppt_x"/>
                                          </p:val>
                                        </p:tav>
                                        <p:tav tm="100000">
                                          <p:val>
                                            <p:strVal val="#ppt_x"/>
                                          </p:val>
                                        </p:tav>
                                      </p:tavLst>
                                    </p:anim>
                                    <p:anim calcmode="lin" valueType="num">
                                      <p:cBhvr additive="base">
                                        <p:cTn id="14" dur="500" fill="hold"/>
                                        <p:tgtEl>
                                          <p:spTgt spid="131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Afzethekken\IMG_37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9" y="1"/>
            <a:ext cx="9160669" cy="686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10012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26627" name="Rectangle 3"/>
          <p:cNvSpPr>
            <a:spLocks noGrp="1" noChangeArrowheads="1"/>
          </p:cNvSpPr>
          <p:nvPr>
            <p:ph type="body" idx="1"/>
          </p:nvPr>
        </p:nvSpPr>
        <p:spPr/>
        <p:txBody>
          <a:bodyPr>
            <a:normAutofit/>
          </a:bodyPr>
          <a:lstStyle/>
          <a:p>
            <a:pPr marL="457206" indent="-457206">
              <a:buNone/>
              <a:defRPr/>
            </a:pPr>
            <a:r>
              <a:rPr lang="nl-NL" altLang="nl-NL" dirty="0" err="1">
                <a:latin typeface="Arial Unicode MS" panose="020B0604020202020204" pitchFamily="34" charset="-128"/>
              </a:rPr>
              <a:t>Geleidebakens</a:t>
            </a:r>
            <a:endParaRPr lang="nl-NL" altLang="nl-NL" dirty="0">
              <a:latin typeface="Arial Unicode MS" panose="020B0604020202020204" pitchFamily="34" charset="-128"/>
            </a:endParaRPr>
          </a:p>
          <a:p>
            <a:pPr marL="457206" indent="-457206">
              <a:defRPr/>
            </a:pPr>
            <a:r>
              <a:rPr lang="nl-NL" altLang="nl-NL" dirty="0">
                <a:latin typeface="Arial Unicode MS" panose="020B0604020202020204" pitchFamily="34" charset="-128"/>
              </a:rPr>
              <a:t>1,40 hoog</a:t>
            </a:r>
          </a:p>
          <a:p>
            <a:pPr marL="457206" indent="-457206">
              <a:defRPr/>
            </a:pPr>
            <a:r>
              <a:rPr lang="nl-NL" altLang="nl-NL" dirty="0">
                <a:latin typeface="Arial Unicode MS" panose="020B0604020202020204" pitchFamily="34" charset="-128"/>
              </a:rPr>
              <a:t>Schuin (geleidende) </a:t>
            </a:r>
            <a:r>
              <a:rPr lang="nl-NL" altLang="nl-NL" dirty="0" err="1">
                <a:latin typeface="Arial Unicode MS" panose="020B0604020202020204" pitchFamily="34" charset="-128"/>
              </a:rPr>
              <a:t>roodwitte</a:t>
            </a:r>
            <a:r>
              <a:rPr lang="nl-NL" altLang="nl-NL" dirty="0">
                <a:latin typeface="Arial Unicode MS" panose="020B0604020202020204" pitchFamily="34" charset="-128"/>
              </a:rPr>
              <a:t> strepen  </a:t>
            </a:r>
          </a:p>
        </p:txBody>
      </p:sp>
    </p:spTree>
    <p:extLst>
      <p:ext uri="{BB962C8B-B14F-4D97-AF65-F5344CB8AC3E}">
        <p14:creationId xmlns:p14="http://schemas.microsoft.com/office/powerpoint/2010/main" val="260798511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AUT12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141" y="1173957"/>
            <a:ext cx="4607719" cy="568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a:xfrm>
            <a:off x="685800" y="41672"/>
            <a:ext cx="7772400" cy="1143000"/>
          </a:xfrm>
        </p:spPr>
        <p:txBody>
          <a:bodyPr/>
          <a:lstStyle/>
          <a:p>
            <a:pPr eaLnBrk="1" hangingPunct="1"/>
            <a:r>
              <a:rPr lang="nl-NL" altLang="nl-NL" dirty="0">
                <a:latin typeface="Arial Unicode MS" panose="020B0604020202020204" pitchFamily="34" charset="-128"/>
              </a:rPr>
              <a:t>Langs welke kant hoor je als </a:t>
            </a:r>
            <a:r>
              <a:rPr lang="nl-NL" altLang="nl-NL" dirty="0" smtClean="0">
                <a:latin typeface="Arial Unicode MS" panose="020B0604020202020204" pitchFamily="34" charset="-128"/>
              </a:rPr>
              <a:t/>
            </a:r>
            <a:br>
              <a:rPr lang="nl-NL" altLang="nl-NL" dirty="0" smtClean="0">
                <a:latin typeface="Arial Unicode MS" panose="020B0604020202020204" pitchFamily="34" charset="-128"/>
              </a:rPr>
            </a:br>
            <a:r>
              <a:rPr lang="nl-NL" altLang="nl-NL" dirty="0" smtClean="0">
                <a:latin typeface="Arial Unicode MS" panose="020B0604020202020204" pitchFamily="34" charset="-128"/>
              </a:rPr>
              <a:t>weggebruiker </a:t>
            </a:r>
            <a:r>
              <a:rPr lang="nl-NL" altLang="nl-NL" dirty="0">
                <a:latin typeface="Arial Unicode MS" panose="020B0604020202020204" pitchFamily="34" charset="-128"/>
              </a:rPr>
              <a:t>nu te rijden</a:t>
            </a:r>
            <a:r>
              <a:rPr lang="nl-NL" altLang="nl-NL" dirty="0" smtClean="0">
                <a:latin typeface="Arial Unicode MS" panose="020B0604020202020204" pitchFamily="34" charset="-128"/>
              </a:rPr>
              <a:t>?</a:t>
            </a:r>
            <a:endParaRPr lang="nl-NL" altLang="nl-NL" dirty="0">
              <a:latin typeface="Arial Unicode MS" panose="020B0604020202020204" pitchFamily="34" charset="-128"/>
            </a:endParaRPr>
          </a:p>
        </p:txBody>
      </p:sp>
    </p:spTree>
    <p:extLst>
      <p:ext uri="{BB962C8B-B14F-4D97-AF65-F5344CB8AC3E}">
        <p14:creationId xmlns:p14="http://schemas.microsoft.com/office/powerpoint/2010/main" val="26329673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Afzethekken\P1000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3588" y="-8335"/>
            <a:ext cx="5295900" cy="686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85309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Afzethekken\IMG_0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 y="714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32927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Afzethekken\IMG_04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32968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57400" y="332656"/>
            <a:ext cx="6645424" cy="648072"/>
          </a:xfrm>
        </p:spPr>
        <p:txBody>
          <a:bodyPr/>
          <a:lstStyle/>
          <a:p>
            <a:r>
              <a:rPr lang="nl-NL" dirty="0" smtClean="0"/>
              <a:t>Waarom deze cursus?</a:t>
            </a:r>
            <a:endParaRPr lang="nl-NL" dirty="0"/>
          </a:p>
        </p:txBody>
      </p:sp>
      <p:sp>
        <p:nvSpPr>
          <p:cNvPr id="3" name="Tijdelijke aanduiding voor inhoud 2"/>
          <p:cNvSpPr>
            <a:spLocks noGrp="1"/>
          </p:cNvSpPr>
          <p:nvPr>
            <p:ph idx="1"/>
          </p:nvPr>
        </p:nvSpPr>
        <p:spPr/>
        <p:txBody>
          <a:bodyPr/>
          <a:lstStyle/>
          <a:p>
            <a:pPr marL="0" indent="0">
              <a:buNone/>
            </a:pPr>
            <a:r>
              <a:rPr lang="nl-NL" dirty="0" smtClean="0"/>
              <a:t>Werkzaamheden langs en op de weg leveren voor iedereen gevaarlijke situaties op.</a:t>
            </a:r>
          </a:p>
          <a:p>
            <a:pPr marL="0" indent="0">
              <a:buNone/>
            </a:pPr>
            <a:endParaRPr lang="nl-NL" dirty="0"/>
          </a:p>
          <a:p>
            <a:pPr>
              <a:buFontTx/>
              <a:buChar char="-"/>
            </a:pPr>
            <a:r>
              <a:rPr lang="nl-NL" dirty="0" smtClean="0"/>
              <a:t>Veel ongelukken gebeuren bij werk in uitvoering</a:t>
            </a:r>
          </a:p>
          <a:p>
            <a:pPr>
              <a:buFontTx/>
              <a:buChar char="-"/>
            </a:pPr>
            <a:r>
              <a:rPr lang="nl-NL" dirty="0" smtClean="0"/>
              <a:t>Vaak doordat weggebruikers verkeerstekens niet (goed) begrijpen</a:t>
            </a:r>
            <a:endParaRPr lang="nl-NL" dirty="0"/>
          </a:p>
        </p:txBody>
      </p:sp>
    </p:spTree>
    <p:extLst>
      <p:ext uri="{BB962C8B-B14F-4D97-AF65-F5344CB8AC3E}">
        <p14:creationId xmlns:p14="http://schemas.microsoft.com/office/powerpoint/2010/main" val="1900244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IMG_59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167" y="0"/>
            <a:ext cx="5136356" cy="684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96662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G_5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135" y="-22622"/>
            <a:ext cx="5162550" cy="688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1856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59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27385"/>
            <a:ext cx="5163741" cy="688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8462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35843" name="Rectangle 3"/>
          <p:cNvSpPr>
            <a:spLocks noGrp="1" noChangeArrowheads="1"/>
          </p:cNvSpPr>
          <p:nvPr>
            <p:ph type="body" idx="1"/>
          </p:nvPr>
        </p:nvSpPr>
        <p:spPr/>
        <p:txBody>
          <a:bodyPr>
            <a:noAutofit/>
          </a:bodyPr>
          <a:lstStyle/>
          <a:p>
            <a:pPr eaLnBrk="1" hangingPunct="1">
              <a:buFontTx/>
              <a:buNone/>
            </a:pPr>
            <a:r>
              <a:rPr lang="nl-NL" altLang="nl-NL" dirty="0">
                <a:latin typeface="Arial Unicode MS" panose="020B0604020202020204" pitchFamily="34" charset="-128"/>
              </a:rPr>
              <a:t>Schrikhekken:</a:t>
            </a:r>
          </a:p>
          <a:p>
            <a:pPr eaLnBrk="1" hangingPunct="1"/>
            <a:r>
              <a:rPr lang="nl-NL" altLang="nl-NL" dirty="0">
                <a:latin typeface="Arial Unicode MS" panose="020B0604020202020204" pitchFamily="34" charset="-128"/>
              </a:rPr>
              <a:t>Twee rood-</a:t>
            </a:r>
            <a:r>
              <a:rPr lang="nl-NL" altLang="nl-NL" dirty="0" err="1">
                <a:latin typeface="Arial Unicode MS" panose="020B0604020202020204" pitchFamily="34" charset="-128"/>
              </a:rPr>
              <a:t>witgeblokte</a:t>
            </a:r>
            <a:r>
              <a:rPr lang="nl-NL" altLang="nl-NL" dirty="0">
                <a:latin typeface="Arial Unicode MS" panose="020B0604020202020204" pitchFamily="34" charset="-128"/>
              </a:rPr>
              <a:t> planken op verticale staanders</a:t>
            </a:r>
          </a:p>
          <a:p>
            <a:pPr eaLnBrk="1" hangingPunct="1"/>
            <a:r>
              <a:rPr lang="nl-NL" altLang="nl-NL" dirty="0">
                <a:latin typeface="Arial Unicode MS" panose="020B0604020202020204" pitchFamily="34" charset="-128"/>
              </a:rPr>
              <a:t>Rode en witte vakken zijn 50 cm</a:t>
            </a:r>
          </a:p>
          <a:p>
            <a:pPr eaLnBrk="1" hangingPunct="1"/>
            <a:r>
              <a:rPr lang="nl-NL" altLang="nl-NL" dirty="0">
                <a:latin typeface="Arial Unicode MS" panose="020B0604020202020204" pitchFamily="34" charset="-128"/>
              </a:rPr>
              <a:t>1m hoog en 2,50m lang of 1,50m</a:t>
            </a:r>
          </a:p>
        </p:txBody>
      </p:sp>
    </p:spTree>
    <p:extLst>
      <p:ext uri="{BB962C8B-B14F-4D97-AF65-F5344CB8AC3E}">
        <p14:creationId xmlns:p14="http://schemas.microsoft.com/office/powerpoint/2010/main" val="324464419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DSC00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9969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ICT78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7" y="-25003"/>
            <a:ext cx="5130404"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31149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UT_7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17" y="0"/>
            <a:ext cx="8251031"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49704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E:\Afzethekken\IMG_07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1432"/>
            <a:ext cx="9115425" cy="683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65828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E:\Afzethekken\IMG_0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5733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7" name="Picture 7" descr="median-barri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4798"/>
            <a:ext cx="9144000" cy="46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2" name="Rectangle 3"/>
          <p:cNvSpPr>
            <a:spLocks noGrp="1" noChangeArrowheads="1"/>
          </p:cNvSpPr>
          <p:nvPr>
            <p:ph type="body" idx="1"/>
          </p:nvPr>
        </p:nvSpPr>
        <p:spPr>
          <a:xfrm>
            <a:off x="1191" y="2171700"/>
            <a:ext cx="7772400" cy="4114800"/>
          </a:xfrm>
        </p:spPr>
        <p:txBody>
          <a:bodyPr>
            <a:normAutofit/>
          </a:bodyPr>
          <a:lstStyle/>
          <a:p>
            <a:pPr marL="457206" indent="-457206">
              <a:buNone/>
              <a:defRPr/>
            </a:pPr>
            <a:r>
              <a:rPr lang="nl-NL" altLang="nl-NL" dirty="0" err="1">
                <a:latin typeface="Arial Unicode MS" panose="020B0604020202020204" pitchFamily="34" charset="-128"/>
              </a:rPr>
              <a:t>Barriers</a:t>
            </a:r>
            <a:endParaRPr lang="nl-NL" altLang="nl-NL" dirty="0">
              <a:latin typeface="Arial Unicode MS" panose="020B0604020202020204" pitchFamily="34" charset="-128"/>
            </a:endParaRPr>
          </a:p>
          <a:p>
            <a:pPr marL="457206" indent="-457206">
              <a:buNone/>
              <a:defRPr/>
            </a:pPr>
            <a:endParaRPr lang="nl-NL" altLang="nl-NL" b="1" dirty="0">
              <a:latin typeface="Arial Unicode MS" panose="020B0604020202020204" pitchFamily="34" charset="-128"/>
            </a:endParaRPr>
          </a:p>
        </p:txBody>
      </p:sp>
    </p:spTree>
    <p:extLst>
      <p:ext uri="{BB962C8B-B14F-4D97-AF65-F5344CB8AC3E}">
        <p14:creationId xmlns:p14="http://schemas.microsoft.com/office/powerpoint/2010/main" val="32867988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367"/>
                                        </p:tgtEl>
                                        <p:attrNameLst>
                                          <p:attrName>style.visibility</p:attrName>
                                        </p:attrNameLst>
                                      </p:cBhvr>
                                      <p:to>
                                        <p:strVal val="visible"/>
                                      </p:to>
                                    </p:set>
                                    <p:anim calcmode="lin" valueType="num">
                                      <p:cBhvr additive="base">
                                        <p:cTn id="7" dur="500" fill="hold"/>
                                        <p:tgtEl>
                                          <p:spTgt spid="143367"/>
                                        </p:tgtEl>
                                        <p:attrNameLst>
                                          <p:attrName>ppt_x</p:attrName>
                                        </p:attrNameLst>
                                      </p:cBhvr>
                                      <p:tavLst>
                                        <p:tav tm="0">
                                          <p:val>
                                            <p:strVal val="#ppt_x"/>
                                          </p:val>
                                        </p:tav>
                                        <p:tav tm="100000">
                                          <p:val>
                                            <p:strVal val="#ppt_x"/>
                                          </p:val>
                                        </p:tav>
                                      </p:tavLst>
                                    </p:anim>
                                    <p:anim calcmode="lin" valueType="num">
                                      <p:cBhvr additive="base">
                                        <p:cTn id="8" dur="500" fill="hold"/>
                                        <p:tgtEl>
                                          <p:spTgt spid="143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1376" y="332656"/>
            <a:ext cx="6645424" cy="648072"/>
          </a:xfrm>
        </p:spPr>
        <p:txBody>
          <a:bodyPr/>
          <a:lstStyle/>
          <a:p>
            <a:r>
              <a:rPr lang="nl-NL" dirty="0" smtClean="0"/>
              <a:t>Waarom deze cursus?</a:t>
            </a:r>
            <a:endParaRPr lang="nl-NL" dirty="0"/>
          </a:p>
        </p:txBody>
      </p:sp>
      <p:sp>
        <p:nvSpPr>
          <p:cNvPr id="3" name="Tijdelijke aanduiding voor inhoud 2"/>
          <p:cNvSpPr>
            <a:spLocks noGrp="1"/>
          </p:cNvSpPr>
          <p:nvPr>
            <p:ph idx="1"/>
          </p:nvPr>
        </p:nvSpPr>
        <p:spPr/>
        <p:txBody>
          <a:bodyPr/>
          <a:lstStyle/>
          <a:p>
            <a:pPr marL="0" indent="0">
              <a:buNone/>
            </a:pPr>
            <a:r>
              <a:rPr lang="nl-NL" dirty="0" smtClean="0"/>
              <a:t>Omstandigheden</a:t>
            </a:r>
          </a:p>
          <a:p>
            <a:pPr marL="0" indent="0">
              <a:buNone/>
            </a:pPr>
            <a:endParaRPr lang="nl-NL" dirty="0"/>
          </a:p>
          <a:p>
            <a:pPr>
              <a:buFontTx/>
              <a:buChar char="-"/>
            </a:pPr>
            <a:r>
              <a:rPr lang="nl-NL" dirty="0" smtClean="0"/>
              <a:t>Kort durende werkzaamheden</a:t>
            </a:r>
          </a:p>
          <a:p>
            <a:pPr>
              <a:buFontTx/>
              <a:buChar char="-"/>
            </a:pPr>
            <a:r>
              <a:rPr lang="nl-NL" dirty="0" smtClean="0"/>
              <a:t>Kop- en staart botsingen</a:t>
            </a:r>
          </a:p>
          <a:p>
            <a:pPr>
              <a:buFontTx/>
              <a:buChar char="-"/>
            </a:pPr>
            <a:r>
              <a:rPr lang="nl-NL" dirty="0" smtClean="0"/>
              <a:t>Op- en afritten</a:t>
            </a:r>
          </a:p>
          <a:p>
            <a:pPr>
              <a:buFontTx/>
              <a:buChar char="-"/>
            </a:pPr>
            <a:endParaRPr lang="nl-NL" dirty="0"/>
          </a:p>
          <a:p>
            <a:pPr marL="0" indent="0">
              <a:buNone/>
            </a:pPr>
            <a:endParaRPr lang="nl-NL" dirty="0"/>
          </a:p>
        </p:txBody>
      </p:sp>
    </p:spTree>
    <p:extLst>
      <p:ext uri="{BB962C8B-B14F-4D97-AF65-F5344CB8AC3E}">
        <p14:creationId xmlns:p14="http://schemas.microsoft.com/office/powerpoint/2010/main" val="2832527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guardian_img_barri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0" y="19050"/>
            <a:ext cx="599717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60067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034-2289-verkeerslicht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4287"/>
            <a:ext cx="5151835" cy="686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body" idx="1"/>
          </p:nvPr>
        </p:nvSpPr>
        <p:spPr>
          <a:xfrm>
            <a:off x="683568" y="1124744"/>
            <a:ext cx="6635080" cy="4929411"/>
          </a:xfrm>
        </p:spPr>
        <p:txBody>
          <a:bodyPr>
            <a:normAutofit/>
          </a:bodyPr>
          <a:lstStyle/>
          <a:p>
            <a:pPr marL="0" indent="0">
              <a:buNone/>
              <a:defRPr/>
            </a:pPr>
            <a:r>
              <a:rPr lang="nl-NL" altLang="nl-NL" dirty="0"/>
              <a:t>Mobiele </a:t>
            </a:r>
          </a:p>
          <a:p>
            <a:pPr marL="0" indent="0">
              <a:buNone/>
              <a:defRPr/>
            </a:pPr>
            <a:r>
              <a:rPr lang="nl-NL" altLang="nl-NL" dirty="0"/>
              <a:t>VRI</a:t>
            </a:r>
          </a:p>
        </p:txBody>
      </p:sp>
    </p:spTree>
    <p:extLst>
      <p:ext uri="{BB962C8B-B14F-4D97-AF65-F5344CB8AC3E}">
        <p14:creationId xmlns:p14="http://schemas.microsoft.com/office/powerpoint/2010/main" val="26566607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nl-NL" altLang="nl-NL" dirty="0">
                <a:latin typeface="Arial Unicode MS" panose="020B0604020202020204" pitchFamily="34" charset="-128"/>
              </a:rPr>
              <a:t>Verkeersborden en afzettingsmaterialen</a:t>
            </a:r>
          </a:p>
        </p:txBody>
      </p:sp>
      <p:sp>
        <p:nvSpPr>
          <p:cNvPr id="46083" name="Rectangle 3"/>
          <p:cNvSpPr>
            <a:spLocks noGrp="1" noChangeArrowheads="1"/>
          </p:cNvSpPr>
          <p:nvPr>
            <p:ph type="body" idx="1"/>
          </p:nvPr>
        </p:nvSpPr>
        <p:spPr/>
        <p:txBody>
          <a:bodyPr>
            <a:normAutofit/>
          </a:bodyPr>
          <a:lstStyle/>
          <a:p>
            <a:pPr marL="0" indent="0">
              <a:buNone/>
              <a:defRPr/>
            </a:pPr>
            <a:r>
              <a:rPr lang="nl-NL" altLang="nl-NL" dirty="0">
                <a:latin typeface="Arial Unicode MS" panose="020B0604020202020204" pitchFamily="34" charset="-128"/>
              </a:rPr>
              <a:t>Actieramen</a:t>
            </a:r>
          </a:p>
        </p:txBody>
      </p:sp>
    </p:spTree>
    <p:extLst>
      <p:ext uri="{BB962C8B-B14F-4D97-AF65-F5344CB8AC3E}">
        <p14:creationId xmlns:p14="http://schemas.microsoft.com/office/powerpoint/2010/main" val="249855588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7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60" y="15478"/>
            <a:ext cx="5187553" cy="684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74924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IMG_72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92" y="25003"/>
            <a:ext cx="8622506"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1080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50179" name="Rectangle 3"/>
          <p:cNvSpPr>
            <a:spLocks noGrp="1" noChangeArrowheads="1"/>
          </p:cNvSpPr>
          <p:nvPr>
            <p:ph type="body" idx="1"/>
          </p:nvPr>
        </p:nvSpPr>
        <p:spPr/>
        <p:txBody>
          <a:bodyPr>
            <a:normAutofit/>
          </a:bodyPr>
          <a:lstStyle/>
          <a:p>
            <a:pPr marL="0" indent="0" eaLnBrk="1" hangingPunct="1">
              <a:buNone/>
            </a:pPr>
            <a:r>
              <a:rPr lang="nl-NL" altLang="nl-NL" dirty="0">
                <a:latin typeface="Arial Unicode MS" panose="020B0604020202020204" pitchFamily="34" charset="-128"/>
              </a:rPr>
              <a:t>Verkleind actieraam; alleen bij werkzaamheden op rustige wegen met een lage snelheid!</a:t>
            </a:r>
          </a:p>
        </p:txBody>
      </p:sp>
    </p:spTree>
    <p:extLst>
      <p:ext uri="{BB962C8B-B14F-4D97-AF65-F5344CB8AC3E}">
        <p14:creationId xmlns:p14="http://schemas.microsoft.com/office/powerpoint/2010/main" val="136591171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ucato opbouw 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35"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1776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Ducato opbouw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8747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IMG_76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12256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IMG_1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
            <a:ext cx="9144000" cy="686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53840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deze cursus?</a:t>
            </a:r>
            <a:endParaRPr lang="nl-NL" dirty="0"/>
          </a:p>
        </p:txBody>
      </p:sp>
      <p:sp>
        <p:nvSpPr>
          <p:cNvPr id="3" name="Tijdelijke aanduiding voor inhoud 2"/>
          <p:cNvSpPr>
            <a:spLocks noGrp="1"/>
          </p:cNvSpPr>
          <p:nvPr>
            <p:ph idx="1"/>
          </p:nvPr>
        </p:nvSpPr>
        <p:spPr/>
        <p:txBody>
          <a:bodyPr/>
          <a:lstStyle/>
          <a:p>
            <a:pPr marL="0" indent="0">
              <a:buNone/>
            </a:pPr>
            <a:r>
              <a:rPr lang="nl-NL" dirty="0" smtClean="0">
                <a:hlinkClick r:id="rId2"/>
              </a:rPr>
              <a:t>Blik op de weg, aflevering 114</a:t>
            </a:r>
            <a:endParaRPr lang="nl-NL" dirty="0" smtClean="0"/>
          </a:p>
          <a:p>
            <a:pPr marL="0" indent="0">
              <a:buNone/>
            </a:pPr>
            <a:endParaRPr lang="nl-NL" dirty="0"/>
          </a:p>
        </p:txBody>
      </p:sp>
    </p:spTree>
    <p:extLst>
      <p:ext uri="{BB962C8B-B14F-4D97-AF65-F5344CB8AC3E}">
        <p14:creationId xmlns:p14="http://schemas.microsoft.com/office/powerpoint/2010/main" val="1616394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IMG_15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27385"/>
            <a:ext cx="5163741" cy="688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05614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MVI_8596.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76225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587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8724"/>
                                        </p:tgtEl>
                                      </p:cBhvr>
                                    </p:cmd>
                                  </p:childTnLst>
                                </p:cTn>
                              </p:par>
                            </p:childTnLst>
                          </p:cTn>
                        </p:par>
                      </p:childTnLst>
                    </p:cTn>
                  </p:par>
                </p:childTnLst>
              </p:cTn>
              <p:nextCondLst>
                <p:cond evt="onClick" delay="0">
                  <p:tgtEl>
                    <p:spTgt spid="158724"/>
                  </p:tgtEl>
                </p:cond>
              </p:nextCondLst>
            </p:seq>
            <p:video>
              <p:cMediaNode>
                <p:cTn id="7" fill="hold" display="0">
                  <p:stCondLst>
                    <p:cond delay="indefinite"/>
                  </p:stCondLst>
                  <p:endCondLst>
                    <p:cond evt="onNext" delay="0">
                      <p:tgtEl>
                        <p:sldTgt/>
                      </p:tgtEl>
                    </p:cond>
                    <p:cond evt="onPrev" delay="0">
                      <p:tgtEl>
                        <p:sldTgt/>
                      </p:tgtEl>
                    </p:cond>
                  </p:endCondLst>
                </p:cTn>
                <p:tgtEl>
                  <p:spTgt spid="15872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57347" name="Rectangle 3"/>
          <p:cNvSpPr>
            <a:spLocks noGrp="1" noChangeArrowheads="1"/>
          </p:cNvSpPr>
          <p:nvPr>
            <p:ph type="body" idx="1"/>
          </p:nvPr>
        </p:nvSpPr>
        <p:spPr/>
        <p:txBody>
          <a:bodyPr>
            <a:normAutofit/>
          </a:bodyPr>
          <a:lstStyle/>
          <a:p>
            <a:pPr marL="0" indent="0">
              <a:buNone/>
              <a:defRPr/>
            </a:pPr>
            <a:r>
              <a:rPr lang="nl-NL" altLang="nl-NL" dirty="0" err="1">
                <a:latin typeface="Arial Unicode MS" panose="020B0604020202020204" pitchFamily="34" charset="-128"/>
              </a:rPr>
              <a:t>Botsabsorber</a:t>
            </a:r>
            <a:endParaRPr lang="nl-NL" altLang="nl-NL" dirty="0">
              <a:latin typeface="Arial Unicode MS" panose="020B0604020202020204" pitchFamily="34" charset="-128"/>
            </a:endParaRPr>
          </a:p>
        </p:txBody>
      </p:sp>
    </p:spTree>
    <p:extLst>
      <p:ext uri="{BB962C8B-B14F-4D97-AF65-F5344CB8AC3E}">
        <p14:creationId xmlns:p14="http://schemas.microsoft.com/office/powerpoint/2010/main" val="110699028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SBA-70%20compl%20act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313"/>
            <a:ext cx="9144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20307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SBA-70%20tran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66" y="-26194"/>
            <a:ext cx="8823722" cy="68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011195"/>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900113" y="566738"/>
            <a:ext cx="7772400" cy="1143000"/>
          </a:xfrm>
        </p:spPr>
        <p:txBody>
          <a:bodyPr/>
          <a:lstStyle/>
          <a:p>
            <a:pPr eaLnBrk="1" hangingPunct="1"/>
            <a:r>
              <a:rPr lang="nl-NL" altLang="nl-NL" dirty="0">
                <a:latin typeface="Arial Unicode MS" panose="020B0604020202020204" pitchFamily="34" charset="-128"/>
              </a:rPr>
              <a:t>Verkeersborden en afzettingsmaterialen</a:t>
            </a:r>
          </a:p>
        </p:txBody>
      </p:sp>
      <p:sp>
        <p:nvSpPr>
          <p:cNvPr id="60419" name="Rectangle 3"/>
          <p:cNvSpPr>
            <a:spLocks noGrp="1" noChangeArrowheads="1"/>
          </p:cNvSpPr>
          <p:nvPr>
            <p:ph type="body" idx="1"/>
          </p:nvPr>
        </p:nvSpPr>
        <p:spPr>
          <a:xfrm>
            <a:off x="2051720" y="1709738"/>
            <a:ext cx="6635080" cy="4416425"/>
          </a:xfrm>
        </p:spPr>
        <p:txBody>
          <a:bodyPr>
            <a:normAutofit/>
          </a:bodyPr>
          <a:lstStyle/>
          <a:p>
            <a:pPr marL="457206" indent="-457206">
              <a:buNone/>
              <a:defRPr/>
            </a:pPr>
            <a:r>
              <a:rPr lang="nl-NL" altLang="nl-NL" dirty="0">
                <a:latin typeface="Arial Unicode MS" panose="020B0604020202020204" pitchFamily="34" charset="-128"/>
              </a:rPr>
              <a:t>Zwaailamp</a:t>
            </a:r>
          </a:p>
          <a:p>
            <a:pPr marL="457206" indent="-457206">
              <a:defRPr/>
            </a:pPr>
            <a:r>
              <a:rPr lang="nl-NL" altLang="nl-NL" dirty="0">
                <a:latin typeface="Arial Unicode MS" panose="020B0604020202020204" pitchFamily="34" charset="-128"/>
              </a:rPr>
              <a:t>Als dat voertuig een gevaar voor anderen of voor zichzelf veroorzaakt.</a:t>
            </a:r>
          </a:p>
          <a:p>
            <a:pPr marL="457206" indent="-457206">
              <a:defRPr/>
            </a:pPr>
            <a:r>
              <a:rPr lang="nl-NL" altLang="nl-NL" dirty="0">
                <a:latin typeface="Arial Unicode MS" panose="020B0604020202020204" pitchFamily="34" charset="-128"/>
              </a:rPr>
              <a:t>Bij het werken langs de weg alleen bij dynamische werkzaamheden!</a:t>
            </a:r>
          </a:p>
          <a:p>
            <a:pPr marL="457206" indent="-457206">
              <a:defRPr/>
            </a:pPr>
            <a:endParaRPr lang="nl-NL" altLang="nl-NL" dirty="0">
              <a:latin typeface="Arial Unicode MS" panose="020B0604020202020204" pitchFamily="34" charset="-128"/>
            </a:endParaRPr>
          </a:p>
        </p:txBody>
      </p:sp>
    </p:spTree>
    <p:extLst>
      <p:ext uri="{BB962C8B-B14F-4D97-AF65-F5344CB8AC3E}">
        <p14:creationId xmlns:p14="http://schemas.microsoft.com/office/powerpoint/2010/main" val="730020065"/>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groot-trekker8561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785" y="2357437"/>
            <a:ext cx="598765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p:txBody>
          <a:bodyPr/>
          <a:lstStyle/>
          <a:p>
            <a:pPr eaLnBrk="1" hangingPunct="1">
              <a:defRPr/>
            </a:pPr>
            <a:r>
              <a:rPr lang="nl-NL" altLang="nl-NL" dirty="0">
                <a:latin typeface="Arial Unicode MS" panose="020B0604020202020204" pitchFamily="34" charset="-128"/>
              </a:rPr>
              <a:t>Verkeersborden en afzettingsmaterialen</a:t>
            </a:r>
          </a:p>
        </p:txBody>
      </p:sp>
      <p:sp>
        <p:nvSpPr>
          <p:cNvPr id="61443" name="Rectangle 3"/>
          <p:cNvSpPr>
            <a:spLocks noGrp="1" noChangeArrowheads="1"/>
          </p:cNvSpPr>
          <p:nvPr>
            <p:ph type="body" idx="1"/>
          </p:nvPr>
        </p:nvSpPr>
        <p:spPr/>
        <p:txBody>
          <a:bodyPr>
            <a:normAutofit/>
          </a:bodyPr>
          <a:lstStyle/>
          <a:p>
            <a:pPr marL="457206" indent="-457206">
              <a:defRPr/>
            </a:pPr>
            <a:r>
              <a:rPr lang="nl-NL" altLang="nl-NL" dirty="0">
                <a:latin typeface="Arial Unicode MS" panose="020B0604020202020204" pitchFamily="34" charset="-128"/>
              </a:rPr>
              <a:t>Zwaailamp</a:t>
            </a:r>
          </a:p>
        </p:txBody>
      </p:sp>
    </p:spTree>
    <p:extLst>
      <p:ext uri="{BB962C8B-B14F-4D97-AF65-F5344CB8AC3E}">
        <p14:creationId xmlns:p14="http://schemas.microsoft.com/office/powerpoint/2010/main" val="1380285214"/>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62467" name="Rectangle 3"/>
          <p:cNvSpPr>
            <a:spLocks noGrp="1" noChangeArrowheads="1"/>
          </p:cNvSpPr>
          <p:nvPr>
            <p:ph type="body" idx="1"/>
          </p:nvPr>
        </p:nvSpPr>
        <p:spPr/>
        <p:txBody>
          <a:bodyPr>
            <a:normAutofit/>
          </a:bodyPr>
          <a:lstStyle/>
          <a:p>
            <a:pPr eaLnBrk="1" hangingPunct="1">
              <a:buFontTx/>
              <a:buNone/>
            </a:pPr>
            <a:r>
              <a:rPr lang="nl-NL" altLang="nl-NL" dirty="0">
                <a:latin typeface="Arial Unicode MS" panose="020B0604020202020204" pitchFamily="34" charset="-128"/>
              </a:rPr>
              <a:t>Markeringslint</a:t>
            </a:r>
          </a:p>
          <a:p>
            <a:pPr eaLnBrk="1" hangingPunct="1"/>
            <a:r>
              <a:rPr lang="nl-NL" altLang="nl-NL" dirty="0">
                <a:latin typeface="Arial Unicode MS" panose="020B0604020202020204" pitchFamily="34" charset="-128"/>
              </a:rPr>
              <a:t>Mag NOOIT gebruikt worden als wegafzetting.</a:t>
            </a:r>
          </a:p>
          <a:p>
            <a:pPr eaLnBrk="1" hangingPunct="1"/>
            <a:r>
              <a:rPr lang="nl-NL" altLang="nl-NL" dirty="0">
                <a:latin typeface="Arial Unicode MS" panose="020B0604020202020204" pitchFamily="34" charset="-128"/>
              </a:rPr>
              <a:t>Toepassing:</a:t>
            </a:r>
          </a:p>
          <a:p>
            <a:pPr lvl="1" eaLnBrk="1" hangingPunct="1"/>
            <a:r>
              <a:rPr lang="nl-NL" altLang="nl-NL" sz="2800" dirty="0">
                <a:latin typeface="Arial Unicode MS" panose="020B0604020202020204" pitchFamily="34" charset="-128"/>
              </a:rPr>
              <a:t>Op particulier terrein</a:t>
            </a:r>
          </a:p>
          <a:p>
            <a:pPr lvl="1" eaLnBrk="1" hangingPunct="1"/>
            <a:r>
              <a:rPr lang="nl-NL" altLang="nl-NL" sz="2800" dirty="0">
                <a:latin typeface="Arial Unicode MS" panose="020B0604020202020204" pitchFamily="34" charset="-128"/>
              </a:rPr>
              <a:t>Als geleiding van voetgangers (in gebieden waar ALLEEN voetgangers komen)</a:t>
            </a:r>
          </a:p>
          <a:p>
            <a:pPr lvl="1" eaLnBrk="1" hangingPunct="1"/>
            <a:r>
              <a:rPr lang="nl-NL" altLang="nl-NL" sz="2800" dirty="0">
                <a:latin typeface="Arial Unicode MS" panose="020B0604020202020204" pitchFamily="34" charset="-128"/>
              </a:rPr>
              <a:t>Bij calamiteiten</a:t>
            </a:r>
          </a:p>
        </p:txBody>
      </p:sp>
    </p:spTree>
    <p:extLst>
      <p:ext uri="{BB962C8B-B14F-4D97-AF65-F5344CB8AC3E}">
        <p14:creationId xmlns:p14="http://schemas.microsoft.com/office/powerpoint/2010/main" val="319275243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descr="rood%20wit%20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10" y="2014537"/>
            <a:ext cx="583049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2" name="Rectangle 3"/>
          <p:cNvSpPr>
            <a:spLocks noGrp="1" noChangeArrowheads="1"/>
          </p:cNvSpPr>
          <p:nvPr>
            <p:ph type="body" idx="1"/>
          </p:nvPr>
        </p:nvSpPr>
        <p:spPr/>
        <p:txBody>
          <a:bodyPr>
            <a:normAutofit/>
          </a:bodyPr>
          <a:lstStyle/>
          <a:p>
            <a:pPr marL="457206" indent="-457206">
              <a:defRPr/>
            </a:pPr>
            <a:r>
              <a:rPr lang="nl-NL" altLang="nl-NL" dirty="0"/>
              <a:t>Markeringslint</a:t>
            </a:r>
          </a:p>
        </p:txBody>
      </p:sp>
    </p:spTree>
    <p:extLst>
      <p:ext uri="{BB962C8B-B14F-4D97-AF65-F5344CB8AC3E}">
        <p14:creationId xmlns:p14="http://schemas.microsoft.com/office/powerpoint/2010/main" val="146888266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bebak aluni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66" y="2315766"/>
            <a:ext cx="7103269" cy="454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
        <p:nvSpPr>
          <p:cNvPr id="64516" name="Rectangle 3"/>
          <p:cNvSpPr>
            <a:spLocks noGrp="1" noChangeArrowheads="1"/>
          </p:cNvSpPr>
          <p:nvPr>
            <p:ph type="body" idx="1"/>
          </p:nvPr>
        </p:nvSpPr>
        <p:spPr>
          <a:xfrm>
            <a:off x="685800" y="1484784"/>
            <a:ext cx="7772400" cy="4114800"/>
          </a:xfrm>
        </p:spPr>
        <p:txBody>
          <a:bodyPr>
            <a:normAutofit/>
          </a:bodyPr>
          <a:lstStyle/>
          <a:p>
            <a:pPr eaLnBrk="1" hangingPunct="1"/>
            <a:r>
              <a:rPr lang="nl-NL" altLang="nl-NL" dirty="0">
                <a:latin typeface="Arial Unicode MS" panose="020B0604020202020204" pitchFamily="34" charset="-128"/>
              </a:rPr>
              <a:t>verkeersborden</a:t>
            </a:r>
          </a:p>
        </p:txBody>
      </p:sp>
    </p:spTree>
    <p:extLst>
      <p:ext uri="{BB962C8B-B14F-4D97-AF65-F5344CB8AC3E}">
        <p14:creationId xmlns:p14="http://schemas.microsoft.com/office/powerpoint/2010/main" val="300571510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Achtergronden en uitgangspunten</a:t>
            </a:r>
            <a:endParaRPr lang="nl-NL" dirty="0"/>
          </a:p>
        </p:txBody>
      </p:sp>
      <p:sp>
        <p:nvSpPr>
          <p:cNvPr id="3" name="Tijdelijke aanduiding voor inhoud 2"/>
          <p:cNvSpPr>
            <a:spLocks noGrp="1"/>
          </p:cNvSpPr>
          <p:nvPr>
            <p:ph idx="1"/>
          </p:nvPr>
        </p:nvSpPr>
        <p:spPr/>
        <p:txBody>
          <a:bodyPr/>
          <a:lstStyle/>
          <a:p>
            <a:pPr marL="0" indent="0">
              <a:buNone/>
            </a:pPr>
            <a:r>
              <a:rPr lang="nl-NL" dirty="0" smtClean="0"/>
              <a:t>Beleidsuitgangspunten</a:t>
            </a:r>
          </a:p>
          <a:p>
            <a:pPr>
              <a:buFontTx/>
              <a:buChar char="-"/>
            </a:pPr>
            <a:r>
              <a:rPr lang="nl-NL" dirty="0" smtClean="0"/>
              <a:t>De veiligheid van de wegwerkers</a:t>
            </a:r>
          </a:p>
          <a:p>
            <a:pPr>
              <a:buFontTx/>
              <a:buChar char="-"/>
            </a:pPr>
            <a:r>
              <a:rPr lang="nl-NL" dirty="0" smtClean="0"/>
              <a:t>De veiligheid van de weggebruikers</a:t>
            </a:r>
          </a:p>
          <a:p>
            <a:pPr>
              <a:buFontTx/>
              <a:buChar char="-"/>
            </a:pPr>
            <a:r>
              <a:rPr lang="nl-NL" dirty="0" smtClean="0"/>
              <a:t>De doorstroming van het verkeer</a:t>
            </a:r>
          </a:p>
          <a:p>
            <a:pPr>
              <a:buFontTx/>
              <a:buChar char="-"/>
            </a:pPr>
            <a:r>
              <a:rPr lang="nl-NL" dirty="0" smtClean="0"/>
              <a:t>De gevolgen voor leefbaarheid en milieu</a:t>
            </a:r>
          </a:p>
          <a:p>
            <a:pPr>
              <a:buFontTx/>
              <a:buChar char="-"/>
            </a:pPr>
            <a:r>
              <a:rPr lang="nl-NL" dirty="0" smtClean="0"/>
              <a:t>De life-</a:t>
            </a:r>
            <a:r>
              <a:rPr lang="nl-NL" dirty="0" err="1" smtClean="0"/>
              <a:t>cyclekosten</a:t>
            </a:r>
            <a:endParaRPr lang="nl-NL" dirty="0" smtClean="0"/>
          </a:p>
          <a:p>
            <a:pPr>
              <a:buFontTx/>
              <a:buChar char="-"/>
            </a:pPr>
            <a:r>
              <a:rPr lang="nl-NL" dirty="0" smtClean="0"/>
              <a:t>Informatie en communicatie</a:t>
            </a:r>
            <a:endParaRPr lang="nl-NL" dirty="0"/>
          </a:p>
        </p:txBody>
      </p:sp>
    </p:spTree>
    <p:extLst>
      <p:ext uri="{BB962C8B-B14F-4D97-AF65-F5344CB8AC3E}">
        <p14:creationId xmlns:p14="http://schemas.microsoft.com/office/powerpoint/2010/main" val="2412461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Afzethekken\SAM_2109.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05872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Afzethekken\SAM_2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0035" y="-27385"/>
            <a:ext cx="4336256" cy="688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75285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385888" y="1"/>
            <a:ext cx="7069932" cy="2032397"/>
          </a:xfrm>
        </p:spPr>
        <p:txBody>
          <a:bodyPr/>
          <a:lstStyle/>
          <a:p>
            <a:pPr eaLnBrk="1" hangingPunct="1"/>
            <a:r>
              <a:rPr lang="nl-NL" altLang="nl-NL" dirty="0">
                <a:latin typeface="Arial Unicode MS" panose="020B0604020202020204" pitchFamily="34" charset="-128"/>
              </a:rPr>
              <a:t>Verkeersborden en afzettingsmaterialen</a:t>
            </a:r>
          </a:p>
        </p:txBody>
      </p:sp>
      <p:sp>
        <p:nvSpPr>
          <p:cNvPr id="67587" name="Rectangle 3"/>
          <p:cNvSpPr>
            <a:spLocks noGrp="1" noChangeArrowheads="1"/>
          </p:cNvSpPr>
          <p:nvPr>
            <p:ph type="body" idx="1"/>
          </p:nvPr>
        </p:nvSpPr>
        <p:spPr>
          <a:xfrm>
            <a:off x="683419" y="2032398"/>
            <a:ext cx="7772400" cy="4644628"/>
          </a:xfrm>
        </p:spPr>
        <p:txBody>
          <a:bodyPr>
            <a:normAutofit/>
          </a:bodyPr>
          <a:lstStyle/>
          <a:p>
            <a:pPr marL="812006" indent="-812006">
              <a:lnSpc>
                <a:spcPct val="80000"/>
              </a:lnSpc>
              <a:buNone/>
            </a:pPr>
            <a:r>
              <a:rPr lang="nl-NL" altLang="nl-NL" dirty="0"/>
              <a:t>Borden en tekens plaatsen:</a:t>
            </a:r>
            <a:endParaRPr lang="nl-NL" altLang="nl-NL" b="1" dirty="0"/>
          </a:p>
          <a:p>
            <a:pPr marL="812006" indent="-812006">
              <a:lnSpc>
                <a:spcPct val="80000"/>
              </a:lnSpc>
            </a:pPr>
            <a:r>
              <a:rPr lang="nl-NL" altLang="nl-NL" dirty="0"/>
              <a:t>Alleen plaatsen indien nodig</a:t>
            </a:r>
          </a:p>
          <a:p>
            <a:pPr marL="812006" indent="-812006">
              <a:lnSpc>
                <a:spcPct val="80000"/>
              </a:lnSpc>
            </a:pPr>
            <a:r>
              <a:rPr lang="nl-NL" altLang="nl-NL" dirty="0"/>
              <a:t>Twee borden samen plaatsen</a:t>
            </a:r>
          </a:p>
          <a:p>
            <a:pPr marL="812006" indent="-812006">
              <a:lnSpc>
                <a:spcPct val="80000"/>
              </a:lnSpc>
            </a:pPr>
            <a:r>
              <a:rPr lang="nl-NL" altLang="nl-NL" dirty="0"/>
              <a:t>Hoogte bord t.o.v. wegdek</a:t>
            </a:r>
          </a:p>
          <a:p>
            <a:pPr marL="812006" indent="-812006">
              <a:lnSpc>
                <a:spcPct val="80000"/>
              </a:lnSpc>
            </a:pPr>
            <a:r>
              <a:rPr lang="nl-NL" altLang="nl-NL" dirty="0"/>
              <a:t>Maatvoering borden</a:t>
            </a:r>
          </a:p>
          <a:p>
            <a:pPr marL="812006" indent="-812006">
              <a:lnSpc>
                <a:spcPct val="80000"/>
              </a:lnSpc>
            </a:pPr>
            <a:r>
              <a:rPr lang="nl-NL" altLang="nl-NL" dirty="0"/>
              <a:t>Zichtbaarheid</a:t>
            </a:r>
          </a:p>
          <a:p>
            <a:pPr marL="812006" indent="-812006">
              <a:lnSpc>
                <a:spcPct val="80000"/>
              </a:lnSpc>
            </a:pPr>
            <a:r>
              <a:rPr lang="nl-NL" altLang="nl-NL" dirty="0"/>
              <a:t>Haaks op de as van de weg</a:t>
            </a:r>
          </a:p>
        </p:txBody>
      </p:sp>
    </p:spTree>
    <p:extLst>
      <p:ext uri="{BB962C8B-B14F-4D97-AF65-F5344CB8AC3E}">
        <p14:creationId xmlns:p14="http://schemas.microsoft.com/office/powerpoint/2010/main" val="262731073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371600" y="0"/>
            <a:ext cx="7078266" cy="2025254"/>
          </a:xfrm>
        </p:spPr>
        <p:txBody>
          <a:bodyPr/>
          <a:lstStyle/>
          <a:p>
            <a:pPr eaLnBrk="1" hangingPunct="1"/>
            <a:r>
              <a:rPr lang="nl-NL" altLang="nl-NL" dirty="0">
                <a:latin typeface="Arial Unicode MS" panose="020B0604020202020204" pitchFamily="34" charset="-128"/>
              </a:rPr>
              <a:t>Verkeersborden en afzettingsmaterialen</a:t>
            </a:r>
          </a:p>
        </p:txBody>
      </p:sp>
      <p:sp>
        <p:nvSpPr>
          <p:cNvPr id="68611" name="Rectangle 3"/>
          <p:cNvSpPr>
            <a:spLocks noGrp="1" noChangeArrowheads="1"/>
          </p:cNvSpPr>
          <p:nvPr>
            <p:ph type="body" idx="1"/>
          </p:nvPr>
        </p:nvSpPr>
        <p:spPr>
          <a:xfrm>
            <a:off x="677466" y="2025254"/>
            <a:ext cx="7772400" cy="4686300"/>
          </a:xfrm>
        </p:spPr>
        <p:txBody>
          <a:bodyPr>
            <a:normAutofit/>
          </a:bodyPr>
          <a:lstStyle/>
          <a:p>
            <a:pPr marL="812006" indent="-812006">
              <a:lnSpc>
                <a:spcPct val="90000"/>
              </a:lnSpc>
              <a:buNone/>
            </a:pPr>
            <a:r>
              <a:rPr lang="nl-NL" altLang="nl-NL" dirty="0"/>
              <a:t>Borden en tekens plaatsen:</a:t>
            </a:r>
          </a:p>
          <a:p>
            <a:pPr marL="812006" indent="-812006">
              <a:lnSpc>
                <a:spcPct val="90000"/>
              </a:lnSpc>
            </a:pPr>
            <a:r>
              <a:rPr lang="nl-NL" altLang="nl-NL" dirty="0"/>
              <a:t>Zichtbaar geplaatst</a:t>
            </a:r>
          </a:p>
          <a:p>
            <a:pPr marL="812006" indent="-812006">
              <a:lnSpc>
                <a:spcPct val="90000"/>
              </a:lnSpc>
            </a:pPr>
            <a:r>
              <a:rPr lang="nl-NL" altLang="nl-NL" dirty="0"/>
              <a:t>Rechterkant van de weg</a:t>
            </a:r>
          </a:p>
          <a:p>
            <a:pPr marL="812006" indent="-812006">
              <a:lnSpc>
                <a:spcPct val="90000"/>
              </a:lnSpc>
            </a:pPr>
            <a:r>
              <a:rPr lang="nl-NL" altLang="nl-NL" dirty="0"/>
              <a:t>Schone en onbeschadigde borden</a:t>
            </a:r>
          </a:p>
          <a:p>
            <a:pPr marL="812006" indent="-812006">
              <a:lnSpc>
                <a:spcPct val="90000"/>
              </a:lnSpc>
            </a:pPr>
            <a:r>
              <a:rPr lang="nl-NL" altLang="nl-NL" dirty="0"/>
              <a:t>Niet onnodig laten staan</a:t>
            </a:r>
          </a:p>
          <a:p>
            <a:pPr marL="812006" indent="-812006">
              <a:lnSpc>
                <a:spcPct val="90000"/>
              </a:lnSpc>
            </a:pPr>
            <a:r>
              <a:rPr lang="nl-NL" altLang="nl-NL" dirty="0"/>
              <a:t>Borden met </a:t>
            </a:r>
            <a:r>
              <a:rPr lang="nl-NL" altLang="nl-NL" dirty="0" err="1"/>
              <a:t>dubbelomgezette</a:t>
            </a:r>
            <a:r>
              <a:rPr lang="nl-NL" altLang="nl-NL" dirty="0"/>
              <a:t> rand</a:t>
            </a:r>
          </a:p>
          <a:p>
            <a:pPr marL="812006" indent="-812006">
              <a:lnSpc>
                <a:spcPct val="90000"/>
              </a:lnSpc>
            </a:pPr>
            <a:r>
              <a:rPr lang="nl-NL" altLang="nl-NL" dirty="0"/>
              <a:t>Onderlinge afstand afhankelijk van snelheid verkeer</a:t>
            </a:r>
          </a:p>
        </p:txBody>
      </p:sp>
    </p:spTree>
    <p:extLst>
      <p:ext uri="{BB962C8B-B14F-4D97-AF65-F5344CB8AC3E}">
        <p14:creationId xmlns:p14="http://schemas.microsoft.com/office/powerpoint/2010/main" val="83219182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hangingPunct="1"/>
            <a:r>
              <a:rPr lang="nl-NL" altLang="nl-NL" sz="2800" dirty="0">
                <a:latin typeface="Arial" panose="020B0604020202020204" pitchFamily="34" charset="0"/>
              </a:rPr>
              <a:t>Alle wegen</a:t>
            </a:r>
          </a:p>
        </p:txBody>
      </p:sp>
      <p:sp>
        <p:nvSpPr>
          <p:cNvPr id="69635" name="Rectangle 3"/>
          <p:cNvSpPr>
            <a:spLocks noGrp="1" noChangeArrowheads="1"/>
          </p:cNvSpPr>
          <p:nvPr>
            <p:ph type="body" sz="half" idx="1"/>
          </p:nvPr>
        </p:nvSpPr>
        <p:spPr>
          <a:xfrm>
            <a:off x="2195512" y="21432"/>
            <a:ext cx="6948488" cy="2064544"/>
          </a:xfrm>
        </p:spPr>
        <p:txBody>
          <a:bodyPr>
            <a:normAutofit/>
          </a:bodyPr>
          <a:lstStyle/>
          <a:p>
            <a:pPr marL="457206" indent="-457206">
              <a:buNone/>
              <a:defRPr/>
            </a:pPr>
            <a:r>
              <a:rPr lang="nl-NL" altLang="nl-NL" sz="2800" dirty="0">
                <a:latin typeface="Arial" panose="020B0604020202020204" pitchFamily="34" charset="0"/>
              </a:rPr>
              <a:t>Maten van de verkeersborden</a:t>
            </a:r>
          </a:p>
          <a:p>
            <a:pPr marL="457206" indent="-457206">
              <a:buNone/>
              <a:defRPr/>
            </a:pPr>
            <a:endParaRPr lang="nl-NL" altLang="nl-NL" sz="2800" dirty="0"/>
          </a:p>
          <a:p>
            <a:pPr marL="457206" indent="-457206">
              <a:buNone/>
              <a:defRPr/>
            </a:pPr>
            <a:endParaRPr lang="nl-NL" altLang="nl-NL" sz="2800" dirty="0"/>
          </a:p>
        </p:txBody>
      </p:sp>
      <p:graphicFrame>
        <p:nvGraphicFramePr>
          <p:cNvPr id="10288" name="Group 48"/>
          <p:cNvGraphicFramePr>
            <a:graphicFrameLocks noGrp="1"/>
          </p:cNvGraphicFramePr>
          <p:nvPr>
            <p:ph sz="half" idx="2"/>
            <p:extLst>
              <p:ext uri="{D42A27DB-BD31-4B8C-83A1-F6EECF244321}">
                <p14:modId xmlns:p14="http://schemas.microsoft.com/office/powerpoint/2010/main" val="3157606534"/>
              </p:ext>
            </p:extLst>
          </p:nvPr>
        </p:nvGraphicFramePr>
        <p:xfrm>
          <a:off x="732235" y="1874044"/>
          <a:ext cx="7725967" cy="4736309"/>
        </p:xfrm>
        <a:graphic>
          <a:graphicData uri="http://schemas.openxmlformats.org/drawingml/2006/table">
            <a:tbl>
              <a:tblPr/>
              <a:tblGrid>
                <a:gridCol w="1902299">
                  <a:extLst>
                    <a:ext uri="{9D8B030D-6E8A-4147-A177-3AD203B41FA5}">
                      <a16:colId xmlns:a16="http://schemas.microsoft.com/office/drawing/2014/main" val="20000"/>
                    </a:ext>
                  </a:extLst>
                </a:gridCol>
                <a:gridCol w="2118856">
                  <a:extLst>
                    <a:ext uri="{9D8B030D-6E8A-4147-A177-3AD203B41FA5}">
                      <a16:colId xmlns:a16="http://schemas.microsoft.com/office/drawing/2014/main" val="20001"/>
                    </a:ext>
                  </a:extLst>
                </a:gridCol>
                <a:gridCol w="1925653">
                  <a:extLst>
                    <a:ext uri="{9D8B030D-6E8A-4147-A177-3AD203B41FA5}">
                      <a16:colId xmlns:a16="http://schemas.microsoft.com/office/drawing/2014/main" val="20002"/>
                    </a:ext>
                  </a:extLst>
                </a:gridCol>
                <a:gridCol w="1779159">
                  <a:extLst>
                    <a:ext uri="{9D8B030D-6E8A-4147-A177-3AD203B41FA5}">
                      <a16:colId xmlns:a16="http://schemas.microsoft.com/office/drawing/2014/main" val="20003"/>
                    </a:ext>
                  </a:extLst>
                </a:gridCol>
              </a:tblGrid>
              <a:tr h="1792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Max.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Snelheid</a:t>
                      </a:r>
                    </a:p>
                  </a:txBody>
                  <a:tcPr marL="121922" marR="121922" marT="60959" marB="609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Rondbord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Doorsnee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(cm.)</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Zijde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Driehoek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(cm.)</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Zijde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Vierkant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(cm.)</a:t>
                      </a:r>
                    </a:p>
                  </a:txBody>
                  <a:tcPr marL="121922" marR="121922" marT="60959" marB="609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91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120</a:t>
                      </a:r>
                    </a:p>
                  </a:txBody>
                  <a:tcPr marL="121922" marR="121922" marT="60959" marB="609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100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110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100</a:t>
                      </a:r>
                    </a:p>
                  </a:txBody>
                  <a:tcPr marL="121922" marR="121922" marT="60959" marB="609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6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80</a:t>
                      </a:r>
                    </a:p>
                  </a:txBody>
                  <a:tcPr marL="121922" marR="121922" marT="60959" marB="609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80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90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80</a:t>
                      </a:r>
                    </a:p>
                  </a:txBody>
                  <a:tcPr marL="121922" marR="121922" marT="60959" marB="609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15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50</a:t>
                      </a:r>
                    </a:p>
                  </a:txBody>
                  <a:tcPr marL="121922" marR="121922" marT="60959" marB="609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60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smtClean="0">
                          <a:ln>
                            <a:noFill/>
                          </a:ln>
                          <a:solidFill>
                            <a:schemeClr val="tx1"/>
                          </a:solidFill>
                          <a:effectLst/>
                          <a:latin typeface="Arial" charset="0"/>
                        </a:rPr>
                        <a:t>70</a:t>
                      </a:r>
                    </a:p>
                  </a:txBody>
                  <a:tcPr marL="121922" marR="121922" marT="60959" marB="609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charset="0"/>
                        </a:rPr>
                        <a:t>60</a:t>
                      </a:r>
                    </a:p>
                  </a:txBody>
                  <a:tcPr marL="121922" marR="121922" marT="60959" marB="609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32835116"/>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223963" y="3572"/>
            <a:ext cx="7772400" cy="1143000"/>
          </a:xfrm>
        </p:spPr>
        <p:txBody>
          <a:bodyPr/>
          <a:lstStyle/>
          <a:p>
            <a:pPr eaLnBrk="1" hangingPunct="1"/>
            <a:r>
              <a:rPr lang="nl-NL" altLang="nl-NL" dirty="0"/>
              <a:t>Praktische oefening</a:t>
            </a:r>
          </a:p>
        </p:txBody>
      </p:sp>
      <p:sp>
        <p:nvSpPr>
          <p:cNvPr id="71683" name="Rectangle 3"/>
          <p:cNvSpPr>
            <a:spLocks noGrp="1" noChangeArrowheads="1"/>
          </p:cNvSpPr>
          <p:nvPr>
            <p:ph type="body" idx="1"/>
          </p:nvPr>
        </p:nvSpPr>
        <p:spPr>
          <a:xfrm>
            <a:off x="304800" y="454819"/>
            <a:ext cx="3277791" cy="5238750"/>
          </a:xfrm>
        </p:spPr>
        <p:txBody>
          <a:bodyPr>
            <a:normAutofit lnSpcReduction="10000"/>
          </a:bodyPr>
          <a:lstStyle/>
          <a:p>
            <a:pPr marL="457206" indent="-457206">
              <a:lnSpc>
                <a:spcPct val="80000"/>
              </a:lnSpc>
              <a:buNone/>
              <a:defRPr/>
            </a:pPr>
            <a:endParaRPr lang="nl-NL" altLang="nl-NL" sz="2400" dirty="0"/>
          </a:p>
          <a:p>
            <a:pPr marL="457206" indent="-457206">
              <a:lnSpc>
                <a:spcPct val="80000"/>
              </a:lnSpc>
              <a:buNone/>
              <a:defRPr/>
            </a:pPr>
            <a:endParaRPr lang="nl-NL" altLang="nl-NL" sz="2400" dirty="0"/>
          </a:p>
          <a:p>
            <a:pPr marL="457206" indent="-457206">
              <a:lnSpc>
                <a:spcPct val="80000"/>
              </a:lnSpc>
              <a:buNone/>
              <a:defRPr/>
            </a:pPr>
            <a:endParaRPr lang="nl-NL" altLang="nl-NL" sz="2400" dirty="0"/>
          </a:p>
          <a:p>
            <a:pPr marL="457206" indent="-457206">
              <a:lnSpc>
                <a:spcPct val="80000"/>
              </a:lnSpc>
              <a:buNone/>
              <a:defRPr/>
            </a:pPr>
            <a:endParaRPr lang="nl-NL" altLang="nl-NL" sz="2400" dirty="0"/>
          </a:p>
          <a:p>
            <a:pPr marL="457206" indent="-457206">
              <a:lnSpc>
                <a:spcPct val="80000"/>
              </a:lnSpc>
              <a:buNone/>
              <a:defRPr/>
            </a:pPr>
            <a:r>
              <a:rPr lang="nl-NL" altLang="nl-NL" sz="1600" dirty="0"/>
              <a:t>Links 			</a:t>
            </a:r>
          </a:p>
          <a:p>
            <a:pPr marL="457206" indent="-457206">
              <a:lnSpc>
                <a:spcPct val="80000"/>
              </a:lnSpc>
              <a:buNone/>
              <a:defRPr/>
            </a:pPr>
            <a:r>
              <a:rPr lang="nl-NL" altLang="nl-NL" sz="1600" dirty="0"/>
              <a:t>		  8	</a:t>
            </a:r>
          </a:p>
          <a:p>
            <a:pPr marL="457206" indent="-457206">
              <a:lnSpc>
                <a:spcPct val="80000"/>
              </a:lnSpc>
              <a:buNone/>
              <a:defRPr/>
            </a:pPr>
            <a:r>
              <a:rPr lang="nl-NL" altLang="nl-NL" sz="1600" dirty="0"/>
              <a:t>		  meter</a:t>
            </a:r>
          </a:p>
          <a:p>
            <a:pPr marL="457206" indent="-457206">
              <a:lnSpc>
                <a:spcPct val="80000"/>
              </a:lnSpc>
              <a:buNone/>
              <a:defRPr/>
            </a:pPr>
            <a:r>
              <a:rPr lang="nl-NL" altLang="nl-NL" sz="1600" dirty="0"/>
              <a:t>		  breed	</a:t>
            </a:r>
          </a:p>
          <a:p>
            <a:pPr marL="457206" indent="-457206">
              <a:lnSpc>
                <a:spcPct val="80000"/>
              </a:lnSpc>
              <a:buNone/>
              <a:defRPr/>
            </a:pPr>
            <a:endParaRPr lang="nl-NL" altLang="nl-NL" sz="1600" dirty="0"/>
          </a:p>
          <a:p>
            <a:pPr marL="457206" indent="-457206">
              <a:lnSpc>
                <a:spcPct val="80000"/>
              </a:lnSpc>
              <a:buNone/>
              <a:defRPr/>
            </a:pPr>
            <a:r>
              <a:rPr lang="nl-NL" altLang="nl-NL" sz="1600" dirty="0"/>
              <a:t>		              W      </a:t>
            </a:r>
          </a:p>
          <a:p>
            <a:pPr marL="457206" indent="-457206">
              <a:lnSpc>
                <a:spcPct val="80000"/>
              </a:lnSpc>
              <a:buNone/>
              <a:defRPr/>
            </a:pPr>
            <a:r>
              <a:rPr lang="nl-NL" altLang="nl-NL" sz="1600" dirty="0"/>
              <a:t>		              E</a:t>
            </a:r>
          </a:p>
          <a:p>
            <a:pPr marL="457206" indent="-457206">
              <a:lnSpc>
                <a:spcPct val="80000"/>
              </a:lnSpc>
              <a:buNone/>
              <a:defRPr/>
            </a:pPr>
            <a:r>
              <a:rPr lang="nl-NL" altLang="nl-NL" sz="1600" dirty="0"/>
              <a:t>		              R</a:t>
            </a:r>
          </a:p>
          <a:p>
            <a:pPr marL="457206" indent="-457206">
              <a:lnSpc>
                <a:spcPct val="80000"/>
              </a:lnSpc>
              <a:buNone/>
              <a:defRPr/>
            </a:pPr>
            <a:r>
              <a:rPr lang="nl-NL" altLang="nl-NL" sz="1600" dirty="0"/>
              <a:t>		              K             50 meter</a:t>
            </a:r>
          </a:p>
          <a:p>
            <a:pPr marL="457206" indent="-457206">
              <a:lnSpc>
                <a:spcPct val="80000"/>
              </a:lnSpc>
              <a:buNone/>
              <a:defRPr/>
            </a:pPr>
            <a:r>
              <a:rPr lang="nl-NL" altLang="nl-NL" sz="1600" dirty="0"/>
              <a:t>		              V</a:t>
            </a:r>
          </a:p>
          <a:p>
            <a:pPr marL="457206" indent="-457206">
              <a:lnSpc>
                <a:spcPct val="80000"/>
              </a:lnSpc>
              <a:buNone/>
              <a:defRPr/>
            </a:pPr>
            <a:r>
              <a:rPr lang="nl-NL" altLang="nl-NL" sz="1600" dirty="0"/>
              <a:t>		              A</a:t>
            </a:r>
          </a:p>
          <a:p>
            <a:pPr marL="457206" indent="-457206">
              <a:lnSpc>
                <a:spcPct val="80000"/>
              </a:lnSpc>
              <a:buNone/>
              <a:defRPr/>
            </a:pPr>
            <a:r>
              <a:rPr lang="nl-NL" altLang="nl-NL" sz="1600" dirty="0"/>
              <a:t>		              K</a:t>
            </a:r>
          </a:p>
          <a:p>
            <a:pPr marL="457206" indent="-457206">
              <a:lnSpc>
                <a:spcPct val="80000"/>
              </a:lnSpc>
              <a:buNone/>
              <a:defRPr/>
            </a:pPr>
            <a:r>
              <a:rPr lang="nl-NL" altLang="nl-NL" sz="1600" dirty="0"/>
              <a:t>   		              </a:t>
            </a:r>
          </a:p>
          <a:p>
            <a:pPr marL="457206" indent="-457206">
              <a:lnSpc>
                <a:spcPct val="80000"/>
              </a:lnSpc>
              <a:buNone/>
              <a:defRPr/>
            </a:pPr>
            <a:r>
              <a:rPr lang="nl-NL" altLang="nl-NL" sz="1867" dirty="0"/>
              <a:t>			           </a:t>
            </a:r>
            <a:r>
              <a:rPr lang="nl-NL" altLang="nl-NL" sz="1600" dirty="0"/>
              <a:t>Rechts</a:t>
            </a:r>
          </a:p>
          <a:p>
            <a:pPr marL="457206" indent="-457206">
              <a:lnSpc>
                <a:spcPct val="80000"/>
              </a:lnSpc>
              <a:buNone/>
              <a:defRPr/>
            </a:pPr>
            <a:r>
              <a:rPr lang="nl-NL" altLang="nl-NL" sz="1067" dirty="0"/>
              <a:t>			     	</a:t>
            </a:r>
          </a:p>
          <a:p>
            <a:pPr marL="457206" indent="-457206">
              <a:lnSpc>
                <a:spcPct val="80000"/>
              </a:lnSpc>
              <a:buNone/>
              <a:defRPr/>
            </a:pPr>
            <a:endParaRPr lang="nl-NL" altLang="nl-NL" sz="1067" dirty="0"/>
          </a:p>
          <a:p>
            <a:pPr marL="457206" indent="-457206">
              <a:lnSpc>
                <a:spcPct val="80000"/>
              </a:lnSpc>
              <a:buNone/>
              <a:defRPr/>
            </a:pPr>
            <a:endParaRPr lang="nl-NL" altLang="nl-NL" sz="2133" dirty="0"/>
          </a:p>
          <a:p>
            <a:pPr marL="457206" indent="-457206">
              <a:lnSpc>
                <a:spcPct val="80000"/>
              </a:lnSpc>
              <a:buNone/>
              <a:defRPr/>
            </a:pPr>
            <a:endParaRPr lang="nl-NL" altLang="nl-NL" sz="1067" dirty="0"/>
          </a:p>
        </p:txBody>
      </p:sp>
      <p:sp>
        <p:nvSpPr>
          <p:cNvPr id="71684" name="Line 4"/>
          <p:cNvSpPr>
            <a:spLocks noChangeShapeType="1"/>
          </p:cNvSpPr>
          <p:nvPr/>
        </p:nvSpPr>
        <p:spPr bwMode="auto">
          <a:xfrm>
            <a:off x="2051447" y="5478066"/>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85" name="Line 27"/>
          <p:cNvSpPr>
            <a:spLocks noChangeShapeType="1"/>
          </p:cNvSpPr>
          <p:nvPr/>
        </p:nvSpPr>
        <p:spPr bwMode="auto">
          <a:xfrm>
            <a:off x="900113" y="1796654"/>
            <a:ext cx="0" cy="35516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86" name="Line 28"/>
          <p:cNvSpPr>
            <a:spLocks noChangeShapeType="1"/>
          </p:cNvSpPr>
          <p:nvPr/>
        </p:nvSpPr>
        <p:spPr bwMode="auto">
          <a:xfrm>
            <a:off x="2231231" y="1796654"/>
            <a:ext cx="0" cy="35516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87" name="Line 29"/>
          <p:cNvSpPr>
            <a:spLocks noChangeShapeType="1"/>
          </p:cNvSpPr>
          <p:nvPr/>
        </p:nvSpPr>
        <p:spPr bwMode="auto">
          <a:xfrm>
            <a:off x="1657350" y="2947988"/>
            <a:ext cx="0" cy="20181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88" name="Line 30"/>
          <p:cNvSpPr>
            <a:spLocks noChangeShapeType="1"/>
          </p:cNvSpPr>
          <p:nvPr/>
        </p:nvSpPr>
        <p:spPr bwMode="auto">
          <a:xfrm>
            <a:off x="1656160" y="2947988"/>
            <a:ext cx="5750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89" name="Line 31"/>
          <p:cNvSpPr>
            <a:spLocks noChangeShapeType="1"/>
          </p:cNvSpPr>
          <p:nvPr/>
        </p:nvSpPr>
        <p:spPr bwMode="auto">
          <a:xfrm>
            <a:off x="1656160" y="4966097"/>
            <a:ext cx="5750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71690" name="Tekstvak 1"/>
          <p:cNvSpPr txBox="1">
            <a:spLocks noChangeArrowheads="1"/>
          </p:cNvSpPr>
          <p:nvPr/>
        </p:nvSpPr>
        <p:spPr bwMode="auto">
          <a:xfrm>
            <a:off x="3582591" y="1456135"/>
            <a:ext cx="5561409" cy="459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eaLnBrk="0" fontAlgn="base" hangingPunct="0">
              <a:spcBef>
                <a:spcPct val="0"/>
              </a:spcBef>
              <a:spcAft>
                <a:spcPct val="0"/>
              </a:spcAft>
              <a:defRPr sz="4400">
                <a:solidFill>
                  <a:schemeClr val="tx2"/>
                </a:solidFill>
                <a:latin typeface="Arial" panose="020B0604020202020204" pitchFamily="34" charset="0"/>
              </a:defRPr>
            </a:lvl6pPr>
            <a:lvl7pPr marL="2971800" indent="-228600" eaLnBrk="0" fontAlgn="base" hangingPunct="0">
              <a:spcBef>
                <a:spcPct val="0"/>
              </a:spcBef>
              <a:spcAft>
                <a:spcPct val="0"/>
              </a:spcAft>
              <a:defRPr sz="4400">
                <a:solidFill>
                  <a:schemeClr val="tx2"/>
                </a:solidFill>
                <a:latin typeface="Arial" panose="020B0604020202020204" pitchFamily="34" charset="0"/>
              </a:defRPr>
            </a:lvl7pPr>
            <a:lvl8pPr marL="3429000" indent="-228600" eaLnBrk="0" fontAlgn="base" hangingPunct="0">
              <a:spcBef>
                <a:spcPct val="0"/>
              </a:spcBef>
              <a:spcAft>
                <a:spcPct val="0"/>
              </a:spcAft>
              <a:defRPr sz="4400">
                <a:solidFill>
                  <a:schemeClr val="tx2"/>
                </a:solidFill>
                <a:latin typeface="Arial" panose="020B0604020202020204" pitchFamily="34" charset="0"/>
              </a:defRPr>
            </a:lvl8pPr>
            <a:lvl9pPr marL="3886200" indent="-228600"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lnSpc>
                <a:spcPct val="80000"/>
              </a:lnSpc>
            </a:pPr>
            <a:r>
              <a:rPr lang="nl-NL" altLang="nl-NL" sz="2400" dirty="0">
                <a:solidFill>
                  <a:schemeClr val="tx1"/>
                </a:solidFill>
              </a:rPr>
              <a:t>Twee groepen:</a:t>
            </a:r>
          </a:p>
          <a:p>
            <a:pPr eaLnBrk="1" hangingPunct="1">
              <a:lnSpc>
                <a:spcPct val="80000"/>
              </a:lnSpc>
              <a:buFontTx/>
              <a:buChar char="-"/>
            </a:pPr>
            <a:r>
              <a:rPr lang="nl-NL" altLang="nl-NL" sz="2400" dirty="0">
                <a:solidFill>
                  <a:schemeClr val="tx1"/>
                </a:solidFill>
              </a:rPr>
              <a:t>Groep rechterzijde</a:t>
            </a:r>
          </a:p>
          <a:p>
            <a:pPr eaLnBrk="1" hangingPunct="1">
              <a:lnSpc>
                <a:spcPct val="80000"/>
              </a:lnSpc>
              <a:buFontTx/>
              <a:buChar char="-"/>
            </a:pPr>
            <a:r>
              <a:rPr lang="nl-NL" altLang="nl-NL" sz="2400" dirty="0">
                <a:solidFill>
                  <a:schemeClr val="tx1"/>
                </a:solidFill>
              </a:rPr>
              <a:t>Groep linkerzijde</a:t>
            </a:r>
          </a:p>
          <a:p>
            <a:pPr eaLnBrk="1" hangingPunct="1">
              <a:lnSpc>
                <a:spcPct val="80000"/>
              </a:lnSpc>
            </a:pPr>
            <a:endParaRPr lang="nl-NL" altLang="nl-NL" sz="2400" dirty="0">
              <a:solidFill>
                <a:schemeClr val="tx1"/>
              </a:solidFill>
            </a:endParaRPr>
          </a:p>
          <a:p>
            <a:pPr eaLnBrk="1" hangingPunct="1">
              <a:lnSpc>
                <a:spcPct val="80000"/>
              </a:lnSpc>
            </a:pPr>
            <a:r>
              <a:rPr lang="nl-NL" altLang="nl-NL" sz="2400" dirty="0">
                <a:solidFill>
                  <a:schemeClr val="tx1"/>
                </a:solidFill>
              </a:rPr>
              <a:t>Werkzaamheden:</a:t>
            </a:r>
          </a:p>
          <a:p>
            <a:pPr eaLnBrk="1" hangingPunct="1">
              <a:lnSpc>
                <a:spcPct val="80000"/>
              </a:lnSpc>
            </a:pPr>
            <a:r>
              <a:rPr lang="nl-NL" altLang="nl-NL" sz="2400" dirty="0">
                <a:solidFill>
                  <a:schemeClr val="tx1"/>
                </a:solidFill>
              </a:rPr>
              <a:t>Opsnoeien bomen/buitengebied</a:t>
            </a:r>
          </a:p>
          <a:p>
            <a:pPr eaLnBrk="1" hangingPunct="1">
              <a:lnSpc>
                <a:spcPct val="80000"/>
              </a:lnSpc>
            </a:pPr>
            <a:r>
              <a:rPr lang="nl-NL" altLang="nl-NL" sz="2400" dirty="0">
                <a:solidFill>
                  <a:schemeClr val="tx1"/>
                </a:solidFill>
              </a:rPr>
              <a:t>Ter plekke versnipperen</a:t>
            </a:r>
          </a:p>
          <a:p>
            <a:pPr eaLnBrk="1" hangingPunct="1">
              <a:lnSpc>
                <a:spcPct val="80000"/>
              </a:lnSpc>
            </a:pPr>
            <a:r>
              <a:rPr lang="nl-NL" altLang="nl-NL" sz="2400" dirty="0">
                <a:solidFill>
                  <a:schemeClr val="tx1"/>
                </a:solidFill>
              </a:rPr>
              <a:t>Afvoeren</a:t>
            </a:r>
          </a:p>
          <a:p>
            <a:pPr eaLnBrk="1" hangingPunct="1">
              <a:lnSpc>
                <a:spcPct val="80000"/>
              </a:lnSpc>
            </a:pPr>
            <a:r>
              <a:rPr lang="nl-NL" altLang="nl-NL" sz="2400" dirty="0">
                <a:solidFill>
                  <a:schemeClr val="tx1"/>
                </a:solidFill>
              </a:rPr>
              <a:t>Duur 1,5 uur</a:t>
            </a:r>
          </a:p>
          <a:p>
            <a:pPr eaLnBrk="1" hangingPunct="1">
              <a:lnSpc>
                <a:spcPct val="80000"/>
              </a:lnSpc>
            </a:pPr>
            <a:endParaRPr lang="nl-NL" altLang="nl-NL" sz="2400" dirty="0">
              <a:solidFill>
                <a:schemeClr val="tx1"/>
              </a:solidFill>
            </a:endParaRPr>
          </a:p>
          <a:p>
            <a:pPr eaLnBrk="1" hangingPunct="1">
              <a:lnSpc>
                <a:spcPct val="80000"/>
              </a:lnSpc>
            </a:pPr>
            <a:r>
              <a:rPr lang="nl-NL" altLang="nl-NL" sz="2400" dirty="0">
                <a:solidFill>
                  <a:schemeClr val="tx1"/>
                </a:solidFill>
              </a:rPr>
              <a:t>Opbouwen en afbreken.</a:t>
            </a:r>
          </a:p>
          <a:p>
            <a:pPr eaLnBrk="1" hangingPunct="1">
              <a:lnSpc>
                <a:spcPct val="80000"/>
              </a:lnSpc>
            </a:pPr>
            <a:r>
              <a:rPr lang="nl-NL" altLang="nl-NL" sz="2400" dirty="0">
                <a:solidFill>
                  <a:schemeClr val="tx1"/>
                </a:solidFill>
              </a:rPr>
              <a:t>N.B. Denk aan voorbijrijdend verkeer</a:t>
            </a:r>
          </a:p>
          <a:p>
            <a:pPr eaLnBrk="1" hangingPunct="1">
              <a:lnSpc>
                <a:spcPct val="80000"/>
              </a:lnSpc>
            </a:pPr>
            <a:r>
              <a:rPr lang="nl-NL" altLang="nl-NL" sz="2400" dirty="0">
                <a:solidFill>
                  <a:schemeClr val="tx1"/>
                </a:solidFill>
              </a:rPr>
              <a:t>Houd zoveel mogelijk met alles rekening</a:t>
            </a:r>
          </a:p>
          <a:p>
            <a:endParaRPr lang="nl-NL" altLang="nl-NL" sz="2400" dirty="0">
              <a:solidFill>
                <a:schemeClr val="tx1"/>
              </a:solidFill>
            </a:endParaRPr>
          </a:p>
        </p:txBody>
      </p:sp>
    </p:spTree>
    <p:extLst>
      <p:ext uri="{BB962C8B-B14F-4D97-AF65-F5344CB8AC3E}">
        <p14:creationId xmlns:p14="http://schemas.microsoft.com/office/powerpoint/2010/main" val="1327367757"/>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097756" y="0"/>
            <a:ext cx="7772400" cy="1143000"/>
          </a:xfrm>
        </p:spPr>
        <p:txBody>
          <a:bodyPr/>
          <a:lstStyle/>
          <a:p>
            <a:pPr eaLnBrk="1" hangingPunct="1"/>
            <a:r>
              <a:rPr lang="nl-NL" altLang="nl-NL" dirty="0"/>
              <a:t>CROW 96b</a:t>
            </a:r>
          </a:p>
        </p:txBody>
      </p:sp>
      <p:sp>
        <p:nvSpPr>
          <p:cNvPr id="74755" name="Rectangle 6"/>
          <p:cNvSpPr>
            <a:spLocks noGrp="1" noChangeArrowheads="1"/>
          </p:cNvSpPr>
          <p:nvPr>
            <p:ph type="body" idx="1"/>
          </p:nvPr>
        </p:nvSpPr>
        <p:spPr>
          <a:xfrm>
            <a:off x="685800" y="854869"/>
            <a:ext cx="8205788" cy="6003131"/>
          </a:xfrm>
        </p:spPr>
        <p:txBody>
          <a:bodyPr>
            <a:normAutofit/>
          </a:bodyPr>
          <a:lstStyle/>
          <a:p>
            <a:pPr eaLnBrk="1" hangingPunct="1">
              <a:buFontTx/>
              <a:buNone/>
            </a:pPr>
            <a:r>
              <a:rPr lang="nl-NL" altLang="nl-NL" dirty="0"/>
              <a:t>Tips voor veilig werken langs de weg.</a:t>
            </a:r>
          </a:p>
          <a:p>
            <a:pPr eaLnBrk="1" hangingPunct="1"/>
            <a:r>
              <a:rPr lang="nl-NL" altLang="nl-NL" dirty="0"/>
              <a:t>Let goed op!!!!!</a:t>
            </a:r>
          </a:p>
          <a:p>
            <a:pPr lvl="1" eaLnBrk="1" hangingPunct="1"/>
            <a:r>
              <a:rPr lang="nl-NL" altLang="nl-NL" sz="2800" dirty="0"/>
              <a:t>Kijk in de richting van het verkeer</a:t>
            </a:r>
          </a:p>
          <a:p>
            <a:pPr lvl="1" eaLnBrk="1" hangingPunct="1"/>
            <a:r>
              <a:rPr lang="nl-NL" altLang="nl-NL" sz="2800" dirty="0"/>
              <a:t>Regel niet zelf het verkeer</a:t>
            </a:r>
          </a:p>
          <a:p>
            <a:pPr lvl="1" eaLnBrk="1" hangingPunct="1"/>
            <a:r>
              <a:rPr lang="nl-NL" altLang="nl-NL" sz="2800" dirty="0"/>
              <a:t>Denk aan EHBO, PBM etc.</a:t>
            </a:r>
          </a:p>
          <a:p>
            <a:pPr eaLnBrk="1" hangingPunct="1"/>
            <a:r>
              <a:rPr lang="nl-NL" altLang="nl-NL" dirty="0"/>
              <a:t>Afzetting </a:t>
            </a:r>
          </a:p>
          <a:p>
            <a:pPr lvl="1" eaLnBrk="1" hangingPunct="1"/>
            <a:r>
              <a:rPr lang="nl-NL" altLang="nl-NL" sz="2800" dirty="0"/>
              <a:t>Maak een plan</a:t>
            </a:r>
          </a:p>
          <a:p>
            <a:pPr lvl="1" eaLnBrk="1" hangingPunct="1"/>
            <a:r>
              <a:rPr lang="nl-NL" altLang="nl-NL" sz="2800" dirty="0"/>
              <a:t>Laad het materiaal weer netjes op!!</a:t>
            </a:r>
          </a:p>
          <a:p>
            <a:pPr eaLnBrk="1" hangingPunct="1"/>
            <a:r>
              <a:rPr lang="nl-NL" altLang="nl-NL" dirty="0"/>
              <a:t>Etc. etc. lees dit hoofdstuk goed door.</a:t>
            </a:r>
          </a:p>
          <a:p>
            <a:pPr eaLnBrk="1" hangingPunct="1"/>
            <a:endParaRPr lang="nl-NL" altLang="nl-NL" dirty="0"/>
          </a:p>
        </p:txBody>
      </p:sp>
    </p:spTree>
    <p:extLst>
      <p:ext uri="{BB962C8B-B14F-4D97-AF65-F5344CB8AC3E}">
        <p14:creationId xmlns:p14="http://schemas.microsoft.com/office/powerpoint/2010/main" val="15741765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263254" y="136922"/>
            <a:ext cx="7772400" cy="1143000"/>
          </a:xfrm>
        </p:spPr>
        <p:txBody>
          <a:bodyPr/>
          <a:lstStyle/>
          <a:p>
            <a:pPr eaLnBrk="1" hangingPunct="1"/>
            <a:r>
              <a:rPr lang="nl-NL" altLang="nl-NL" dirty="0"/>
              <a:t>CROW 96b</a:t>
            </a:r>
          </a:p>
        </p:txBody>
      </p:sp>
      <p:sp>
        <p:nvSpPr>
          <p:cNvPr id="76803" name="Rectangle 3"/>
          <p:cNvSpPr>
            <a:spLocks noGrp="1" noChangeArrowheads="1"/>
          </p:cNvSpPr>
          <p:nvPr>
            <p:ph type="body" idx="1"/>
          </p:nvPr>
        </p:nvSpPr>
        <p:spPr>
          <a:xfrm>
            <a:off x="732235" y="2372916"/>
            <a:ext cx="8159353" cy="5797153"/>
          </a:xfrm>
        </p:spPr>
        <p:txBody>
          <a:bodyPr/>
          <a:lstStyle/>
          <a:p>
            <a:pPr marL="457206" indent="-457206">
              <a:buNone/>
              <a:defRPr/>
            </a:pPr>
            <a:endParaRPr lang="nl-NL" altLang="nl-NL" sz="3734" b="1"/>
          </a:p>
          <a:p>
            <a:pPr marL="457206" indent="-457206">
              <a:defRPr/>
            </a:pPr>
            <a:endParaRPr lang="nl-NL" altLang="nl-NL" sz="3734"/>
          </a:p>
        </p:txBody>
      </p:sp>
      <p:sp>
        <p:nvSpPr>
          <p:cNvPr id="76804" name="Rectangle 6"/>
          <p:cNvSpPr>
            <a:spLocks noChangeArrowheads="1"/>
          </p:cNvSpPr>
          <p:nvPr/>
        </p:nvSpPr>
        <p:spPr bwMode="auto">
          <a:xfrm>
            <a:off x="1595438" y="884635"/>
            <a:ext cx="64329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1.</a:t>
            </a:r>
          </a:p>
          <a:p>
            <a:pPr eaLnBrk="1" hangingPunct="1">
              <a:spcBef>
                <a:spcPct val="0"/>
              </a:spcBef>
              <a:buFontTx/>
              <a:buNone/>
            </a:pPr>
            <a:r>
              <a:rPr lang="nl-NL" altLang="nl-NL" sz="2800" dirty="0">
                <a:latin typeface="Arial" panose="020B0604020202020204" pitchFamily="34" charset="0"/>
              </a:rPr>
              <a:t>Waar werk je??</a:t>
            </a:r>
          </a:p>
        </p:txBody>
      </p:sp>
      <p:pic>
        <p:nvPicPr>
          <p:cNvPr id="7680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94" y="2022873"/>
            <a:ext cx="8818960" cy="485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12292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35881" y="158354"/>
            <a:ext cx="7772400" cy="1143000"/>
          </a:xfrm>
        </p:spPr>
        <p:txBody>
          <a:bodyPr/>
          <a:lstStyle/>
          <a:p>
            <a:pPr eaLnBrk="1" hangingPunct="1"/>
            <a:r>
              <a:rPr lang="nl-NL" altLang="nl-NL" dirty="0"/>
              <a:t>CROW 96b</a:t>
            </a:r>
          </a:p>
        </p:txBody>
      </p:sp>
      <p:sp>
        <p:nvSpPr>
          <p:cNvPr id="78851" name="Text Box 5"/>
          <p:cNvSpPr txBox="1">
            <a:spLocks noChangeArrowheads="1"/>
          </p:cNvSpPr>
          <p:nvPr/>
        </p:nvSpPr>
        <p:spPr bwMode="auto">
          <a:xfrm>
            <a:off x="1925241" y="691754"/>
            <a:ext cx="35280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2.</a:t>
            </a:r>
          </a:p>
          <a:p>
            <a:pPr eaLnBrk="1" hangingPunct="1">
              <a:spcBef>
                <a:spcPct val="0"/>
              </a:spcBef>
              <a:buFontTx/>
              <a:buNone/>
            </a:pPr>
            <a:r>
              <a:rPr lang="nl-NL" altLang="nl-NL" sz="2800" dirty="0">
                <a:latin typeface="Arial" panose="020B0604020202020204" pitchFamily="34" charset="0"/>
              </a:rPr>
              <a:t>Wat voor weg is het?</a:t>
            </a:r>
          </a:p>
        </p:txBody>
      </p:sp>
      <p:pic>
        <p:nvPicPr>
          <p:cNvPr id="78852"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16" y="1819275"/>
            <a:ext cx="81343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00205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350169" y="20241"/>
            <a:ext cx="7772400" cy="1143000"/>
          </a:xfrm>
        </p:spPr>
        <p:txBody>
          <a:bodyPr/>
          <a:lstStyle/>
          <a:p>
            <a:pPr eaLnBrk="1" hangingPunct="1"/>
            <a:r>
              <a:rPr lang="nl-NL" altLang="nl-NL" dirty="0"/>
              <a:t>CROW 96b</a:t>
            </a:r>
          </a:p>
        </p:txBody>
      </p:sp>
      <p:sp>
        <p:nvSpPr>
          <p:cNvPr id="80899" name="Text Box 5"/>
          <p:cNvSpPr txBox="1">
            <a:spLocks noChangeArrowheads="1"/>
          </p:cNvSpPr>
          <p:nvPr/>
        </p:nvSpPr>
        <p:spPr bwMode="auto">
          <a:xfrm>
            <a:off x="1980010" y="575073"/>
            <a:ext cx="35280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2.</a:t>
            </a:r>
          </a:p>
          <a:p>
            <a:pPr eaLnBrk="1" hangingPunct="1">
              <a:spcBef>
                <a:spcPct val="0"/>
              </a:spcBef>
              <a:buFontTx/>
              <a:buNone/>
            </a:pPr>
            <a:r>
              <a:rPr lang="nl-NL" altLang="nl-NL" sz="2800" dirty="0">
                <a:latin typeface="Arial" panose="020B0604020202020204" pitchFamily="34" charset="0"/>
              </a:rPr>
              <a:t>Wat voor weg is het?</a:t>
            </a:r>
          </a:p>
        </p:txBody>
      </p:sp>
      <p:pic>
        <p:nvPicPr>
          <p:cNvPr id="8090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68079"/>
            <a:ext cx="9144000" cy="51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48006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42888"/>
            <a:ext cx="7772400" cy="1143000"/>
          </a:xfrm>
        </p:spPr>
        <p:txBody>
          <a:bodyPr/>
          <a:lstStyle/>
          <a:p>
            <a:pPr eaLnBrk="1" hangingPunct="1"/>
            <a:r>
              <a:rPr lang="nl-NL" altLang="nl-NL" dirty="0"/>
              <a:t>Achtergronden en uitgangspunten</a:t>
            </a:r>
          </a:p>
        </p:txBody>
      </p:sp>
      <p:sp>
        <p:nvSpPr>
          <p:cNvPr id="15363" name="Rectangle 3"/>
          <p:cNvSpPr>
            <a:spLocks noGrp="1" noChangeArrowheads="1"/>
          </p:cNvSpPr>
          <p:nvPr>
            <p:ph type="body" idx="1"/>
          </p:nvPr>
        </p:nvSpPr>
        <p:spPr/>
        <p:txBody>
          <a:bodyPr>
            <a:normAutofit/>
          </a:bodyPr>
          <a:lstStyle/>
          <a:p>
            <a:pPr eaLnBrk="1" hangingPunct="1">
              <a:buFontTx/>
              <a:buNone/>
            </a:pPr>
            <a:r>
              <a:rPr lang="nl-NL" altLang="nl-NL" dirty="0"/>
              <a:t>Juridische aspecten:</a:t>
            </a:r>
          </a:p>
          <a:p>
            <a:pPr eaLnBrk="1" hangingPunct="1"/>
            <a:r>
              <a:rPr lang="nl-NL" altLang="nl-NL" dirty="0"/>
              <a:t>Wegenverkeerswet 1994</a:t>
            </a:r>
          </a:p>
          <a:p>
            <a:pPr eaLnBrk="1" hangingPunct="1"/>
            <a:r>
              <a:rPr lang="nl-NL" altLang="nl-NL" dirty="0"/>
              <a:t>RVV 1990: </a:t>
            </a:r>
            <a:r>
              <a:rPr lang="nl-NL" altLang="nl-NL" dirty="0" err="1"/>
              <a:t>Verkeers</a:t>
            </a:r>
            <a:r>
              <a:rPr lang="nl-NL" altLang="nl-NL" dirty="0"/>
              <a:t> -regels en -tekens</a:t>
            </a:r>
          </a:p>
          <a:p>
            <a:pPr eaLnBrk="1" hangingPunct="1"/>
            <a:r>
              <a:rPr lang="nl-NL" altLang="nl-NL" dirty="0"/>
              <a:t>BABW (Besluit Adm. Bepalingen inzake het Wegverkeer)</a:t>
            </a:r>
          </a:p>
          <a:p>
            <a:pPr eaLnBrk="1" hangingPunct="1"/>
            <a:r>
              <a:rPr lang="nl-NL" altLang="nl-NL" dirty="0"/>
              <a:t>Nieuw Burg. Wetboek: Aansprakelijkheid</a:t>
            </a:r>
          </a:p>
          <a:p>
            <a:pPr eaLnBrk="1" hangingPunct="1"/>
            <a:r>
              <a:rPr lang="nl-NL" altLang="nl-NL" dirty="0" err="1"/>
              <a:t>Arbo-Wet</a:t>
            </a:r>
            <a:r>
              <a:rPr lang="nl-NL" altLang="nl-NL" dirty="0"/>
              <a:t>: Arbeidsomstandigheden</a:t>
            </a:r>
          </a:p>
        </p:txBody>
      </p:sp>
    </p:spTree>
    <p:extLst>
      <p:ext uri="{BB962C8B-B14F-4D97-AF65-F5344CB8AC3E}">
        <p14:creationId xmlns:p14="http://schemas.microsoft.com/office/powerpoint/2010/main" val="2300312631"/>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346597" y="20241"/>
            <a:ext cx="7772400" cy="1143000"/>
          </a:xfrm>
        </p:spPr>
        <p:txBody>
          <a:bodyPr/>
          <a:lstStyle/>
          <a:p>
            <a:pPr eaLnBrk="1" hangingPunct="1"/>
            <a:r>
              <a:rPr lang="nl-NL" altLang="nl-NL" dirty="0"/>
              <a:t>CROW 96b</a:t>
            </a:r>
          </a:p>
        </p:txBody>
      </p:sp>
      <p:sp>
        <p:nvSpPr>
          <p:cNvPr id="82947" name="Text Box 5"/>
          <p:cNvSpPr txBox="1">
            <a:spLocks noChangeArrowheads="1"/>
          </p:cNvSpPr>
          <p:nvPr/>
        </p:nvSpPr>
        <p:spPr bwMode="auto">
          <a:xfrm>
            <a:off x="1925241" y="564357"/>
            <a:ext cx="35280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2.</a:t>
            </a:r>
          </a:p>
          <a:p>
            <a:pPr eaLnBrk="1" hangingPunct="1">
              <a:spcBef>
                <a:spcPct val="0"/>
              </a:spcBef>
              <a:buFontTx/>
              <a:buNone/>
            </a:pPr>
            <a:r>
              <a:rPr lang="nl-NL" altLang="nl-NL" sz="2800" dirty="0">
                <a:latin typeface="Arial" panose="020B0604020202020204" pitchFamily="34" charset="0"/>
              </a:rPr>
              <a:t>Wat voor weg is het?</a:t>
            </a:r>
          </a:p>
        </p:txBody>
      </p:sp>
      <p:pic>
        <p:nvPicPr>
          <p:cNvPr id="82948"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 y="1683544"/>
            <a:ext cx="8973741" cy="517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877754"/>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359694" y="3572"/>
            <a:ext cx="7772400" cy="1143000"/>
          </a:xfrm>
        </p:spPr>
        <p:txBody>
          <a:bodyPr/>
          <a:lstStyle/>
          <a:p>
            <a:pPr eaLnBrk="1" hangingPunct="1"/>
            <a:r>
              <a:rPr lang="nl-NL" altLang="nl-NL" sz="5400"/>
              <a:t>CROW 96b</a:t>
            </a:r>
          </a:p>
        </p:txBody>
      </p:sp>
      <p:sp>
        <p:nvSpPr>
          <p:cNvPr id="84995" name="Text Box 5"/>
          <p:cNvSpPr txBox="1">
            <a:spLocks noChangeArrowheads="1"/>
          </p:cNvSpPr>
          <p:nvPr/>
        </p:nvSpPr>
        <p:spPr bwMode="auto">
          <a:xfrm>
            <a:off x="1980010" y="588169"/>
            <a:ext cx="447641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3600" dirty="0">
                <a:solidFill>
                  <a:schemeClr val="tx2"/>
                </a:solidFill>
                <a:latin typeface="Arial" panose="020B0604020202020204" pitchFamily="34" charset="0"/>
              </a:rPr>
              <a:t>Stap </a:t>
            </a:r>
            <a:r>
              <a:rPr lang="nl-NL" altLang="nl-NL" sz="3600" dirty="0" smtClean="0">
                <a:solidFill>
                  <a:schemeClr val="tx2"/>
                </a:solidFill>
                <a:latin typeface="Arial" panose="020B0604020202020204" pitchFamily="34" charset="0"/>
              </a:rPr>
              <a:t>2</a:t>
            </a:r>
            <a:endParaRPr lang="nl-NL" altLang="nl-NL" sz="3600" dirty="0">
              <a:solidFill>
                <a:schemeClr val="tx2"/>
              </a:solidFill>
              <a:latin typeface="Arial" panose="020B0604020202020204" pitchFamily="34" charset="0"/>
            </a:endParaRPr>
          </a:p>
          <a:p>
            <a:pPr eaLnBrk="1" hangingPunct="1">
              <a:spcBef>
                <a:spcPct val="0"/>
              </a:spcBef>
              <a:buFontTx/>
              <a:buNone/>
            </a:pPr>
            <a:r>
              <a:rPr lang="nl-NL" altLang="nl-NL" sz="3600" dirty="0">
                <a:solidFill>
                  <a:schemeClr val="tx2"/>
                </a:solidFill>
                <a:latin typeface="Arial" panose="020B0604020202020204" pitchFamily="34" charset="0"/>
              </a:rPr>
              <a:t>Wat voor weg is het?</a:t>
            </a:r>
          </a:p>
        </p:txBody>
      </p:sp>
      <p:pic>
        <p:nvPicPr>
          <p:cNvPr id="84996"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92" y="1731169"/>
            <a:ext cx="8459390" cy="513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901175"/>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289447" y="0"/>
            <a:ext cx="7772400" cy="1143000"/>
          </a:xfrm>
        </p:spPr>
        <p:txBody>
          <a:bodyPr/>
          <a:lstStyle/>
          <a:p>
            <a:pPr eaLnBrk="1" hangingPunct="1"/>
            <a:r>
              <a:rPr lang="nl-NL" altLang="nl-NL" dirty="0"/>
              <a:t>CROW 96b</a:t>
            </a:r>
          </a:p>
        </p:txBody>
      </p:sp>
      <p:sp>
        <p:nvSpPr>
          <p:cNvPr id="87043" name="Text Box 5"/>
          <p:cNvSpPr txBox="1">
            <a:spLocks noChangeArrowheads="1"/>
          </p:cNvSpPr>
          <p:nvPr/>
        </p:nvSpPr>
        <p:spPr bwMode="auto">
          <a:xfrm>
            <a:off x="1925241" y="571500"/>
            <a:ext cx="35280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2.</a:t>
            </a:r>
          </a:p>
          <a:p>
            <a:pPr eaLnBrk="1" hangingPunct="1">
              <a:spcBef>
                <a:spcPct val="0"/>
              </a:spcBef>
              <a:buFontTx/>
              <a:buNone/>
            </a:pPr>
            <a:r>
              <a:rPr lang="nl-NL" altLang="nl-NL" sz="2800" dirty="0">
                <a:latin typeface="Arial" panose="020B0604020202020204" pitchFamily="34" charset="0"/>
              </a:rPr>
              <a:t>Wat voor weg is het?</a:t>
            </a:r>
          </a:p>
        </p:txBody>
      </p:sp>
      <p:pic>
        <p:nvPicPr>
          <p:cNvPr id="87044"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91" y="1714500"/>
            <a:ext cx="85677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58501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9" y="1527573"/>
            <a:ext cx="9159479" cy="533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Grp="1" noChangeArrowheads="1"/>
          </p:cNvSpPr>
          <p:nvPr>
            <p:ph type="title"/>
          </p:nvPr>
        </p:nvSpPr>
        <p:spPr>
          <a:xfrm>
            <a:off x="1223963" y="-13097"/>
            <a:ext cx="7772400" cy="1143001"/>
          </a:xfrm>
        </p:spPr>
        <p:txBody>
          <a:bodyPr/>
          <a:lstStyle/>
          <a:p>
            <a:pPr eaLnBrk="1" hangingPunct="1"/>
            <a:r>
              <a:rPr lang="nl-NL" altLang="nl-NL" dirty="0"/>
              <a:t>CROW 96b</a:t>
            </a:r>
          </a:p>
        </p:txBody>
      </p:sp>
      <p:sp>
        <p:nvSpPr>
          <p:cNvPr id="89092" name="Text Box 5"/>
          <p:cNvSpPr txBox="1">
            <a:spLocks noChangeArrowheads="1"/>
          </p:cNvSpPr>
          <p:nvPr/>
        </p:nvSpPr>
        <p:spPr bwMode="auto">
          <a:xfrm>
            <a:off x="1925241" y="520304"/>
            <a:ext cx="35280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eaLnBrk="1" hangingPunct="1">
              <a:spcBef>
                <a:spcPct val="0"/>
              </a:spcBef>
              <a:buFontTx/>
              <a:buNone/>
            </a:pPr>
            <a:r>
              <a:rPr lang="nl-NL" altLang="nl-NL" sz="2800" dirty="0">
                <a:latin typeface="Arial" panose="020B0604020202020204" pitchFamily="34" charset="0"/>
              </a:rPr>
              <a:t>Stap 2.</a:t>
            </a:r>
          </a:p>
          <a:p>
            <a:pPr eaLnBrk="1" hangingPunct="1">
              <a:spcBef>
                <a:spcPct val="0"/>
              </a:spcBef>
              <a:buFontTx/>
              <a:buNone/>
            </a:pPr>
            <a:r>
              <a:rPr lang="nl-NL" altLang="nl-NL" sz="2800" dirty="0">
                <a:latin typeface="Arial" panose="020B0604020202020204" pitchFamily="34" charset="0"/>
              </a:rPr>
              <a:t>Wat voor weg is het?</a:t>
            </a:r>
          </a:p>
        </p:txBody>
      </p:sp>
    </p:spTree>
    <p:extLst>
      <p:ext uri="{BB962C8B-B14F-4D97-AF65-F5344CB8AC3E}">
        <p14:creationId xmlns:p14="http://schemas.microsoft.com/office/powerpoint/2010/main" val="607893677"/>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364456" y="134541"/>
            <a:ext cx="7772400" cy="1143000"/>
          </a:xfrm>
        </p:spPr>
        <p:txBody>
          <a:bodyPr/>
          <a:lstStyle/>
          <a:p>
            <a:pPr eaLnBrk="1" hangingPunct="1"/>
            <a:r>
              <a:rPr lang="nl-NL" altLang="nl-NL" dirty="0"/>
              <a:t>CROW 96b</a:t>
            </a:r>
          </a:p>
        </p:txBody>
      </p:sp>
      <p:sp>
        <p:nvSpPr>
          <p:cNvPr id="81923" name="Text Box 5"/>
          <p:cNvSpPr txBox="1">
            <a:spLocks noChangeArrowheads="1"/>
          </p:cNvSpPr>
          <p:nvPr/>
        </p:nvSpPr>
        <p:spPr bwMode="auto">
          <a:xfrm>
            <a:off x="676275" y="1740694"/>
            <a:ext cx="700801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Stap 3</a:t>
            </a:r>
            <a:endParaRPr lang="nl-NL" altLang="nl-NL" sz="2800" b="1" dirty="0">
              <a:latin typeface="Arial" panose="020B0604020202020204" pitchFamily="34" charset="0"/>
            </a:endParaRPr>
          </a:p>
          <a:p>
            <a:pPr eaLnBrk="1" hangingPunct="1">
              <a:spcBef>
                <a:spcPct val="0"/>
              </a:spcBef>
              <a:buFontTx/>
              <a:buNone/>
              <a:defRPr/>
            </a:pPr>
            <a:r>
              <a:rPr lang="nl-NL" altLang="nl-NL" sz="2800" dirty="0">
                <a:latin typeface="Arial" panose="020B0604020202020204" pitchFamily="34" charset="0"/>
              </a:rPr>
              <a:t>Hoe lang werk je er?</a:t>
            </a:r>
          </a:p>
          <a:p>
            <a:pPr eaLnBrk="1" hangingPunct="1">
              <a:spcBef>
                <a:spcPct val="0"/>
              </a:spcBef>
              <a:buFontTx/>
              <a:buNone/>
              <a:defRPr/>
            </a:pPr>
            <a:endParaRPr lang="nl-NL" altLang="nl-NL" sz="2800" b="1" dirty="0">
              <a:latin typeface="Arial" panose="020B0604020202020204" pitchFamily="34" charset="0"/>
            </a:endParaRPr>
          </a:p>
          <a:p>
            <a:pPr marL="609608" indent="-609608">
              <a:spcBef>
                <a:spcPct val="0"/>
              </a:spcBef>
              <a:defRPr/>
            </a:pPr>
            <a:r>
              <a:rPr lang="nl-NL" altLang="nl-NL" sz="2800" dirty="0">
                <a:latin typeface="Arial" panose="020B0604020202020204" pitchFamily="34" charset="0"/>
              </a:rPr>
              <a:t>Dynamisch</a:t>
            </a:r>
          </a:p>
          <a:p>
            <a:pPr marL="609608" indent="-609608">
              <a:spcBef>
                <a:spcPct val="0"/>
              </a:spcBef>
              <a:defRPr/>
            </a:pPr>
            <a:r>
              <a:rPr lang="nl-NL" altLang="nl-NL" sz="2800" dirty="0">
                <a:latin typeface="Arial" panose="020B0604020202020204" pitchFamily="34" charset="0"/>
              </a:rPr>
              <a:t>Semi dynamisch</a:t>
            </a:r>
          </a:p>
          <a:p>
            <a:pPr marL="609608" indent="-609608">
              <a:spcBef>
                <a:spcPct val="0"/>
              </a:spcBef>
              <a:defRPr/>
            </a:pPr>
            <a:r>
              <a:rPr lang="nl-NL" altLang="nl-NL" sz="2800" dirty="0">
                <a:latin typeface="Arial" panose="020B0604020202020204" pitchFamily="34" charset="0"/>
              </a:rPr>
              <a:t>Korter dan een dag</a:t>
            </a:r>
          </a:p>
          <a:p>
            <a:pPr marL="609608" indent="-609608">
              <a:spcBef>
                <a:spcPct val="0"/>
              </a:spcBef>
              <a:defRPr/>
            </a:pPr>
            <a:r>
              <a:rPr lang="nl-NL" altLang="nl-NL" sz="2800" dirty="0">
                <a:latin typeface="Arial" panose="020B0604020202020204" pitchFamily="34" charset="0"/>
              </a:rPr>
              <a:t>Langer dan een dag</a:t>
            </a:r>
          </a:p>
          <a:p>
            <a:pPr eaLnBrk="1" hangingPunct="1">
              <a:spcBef>
                <a:spcPct val="0"/>
              </a:spcBef>
              <a:buFontTx/>
              <a:buNone/>
              <a:defRPr/>
            </a:pPr>
            <a:endParaRPr lang="nl-NL" altLang="nl-NL" sz="2800" b="1" dirty="0">
              <a:latin typeface="Arial" panose="020B0604020202020204" pitchFamily="34" charset="0"/>
            </a:endParaRPr>
          </a:p>
        </p:txBody>
      </p:sp>
    </p:spTree>
    <p:extLst>
      <p:ext uri="{BB962C8B-B14F-4D97-AF65-F5344CB8AC3E}">
        <p14:creationId xmlns:p14="http://schemas.microsoft.com/office/powerpoint/2010/main" val="57816409"/>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466" y="1048941"/>
            <a:ext cx="5626894" cy="58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1906191" y="546498"/>
            <a:ext cx="2207419" cy="767953"/>
          </a:xfrm>
        </p:spPr>
        <p:txBody>
          <a:bodyPr/>
          <a:lstStyle/>
          <a:p>
            <a:pPr algn="l" eaLnBrk="1" hangingPunct="1">
              <a:defRPr/>
            </a:pPr>
            <a:r>
              <a:rPr lang="nl-NL" altLang="nl-NL" dirty="0"/>
              <a:t>Legenda</a:t>
            </a:r>
          </a:p>
        </p:txBody>
      </p:sp>
      <p:sp>
        <p:nvSpPr>
          <p:cNvPr id="93188" name="Rectangle 4"/>
          <p:cNvSpPr>
            <a:spLocks noChangeArrowheads="1"/>
          </p:cNvSpPr>
          <p:nvPr/>
        </p:nvSpPr>
        <p:spPr bwMode="auto">
          <a:xfrm>
            <a:off x="1752600" y="14288"/>
            <a:ext cx="7397354"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5600">
                <a:solidFill>
                  <a:schemeClr val="tx1"/>
                </a:solidFill>
                <a:latin typeface="Times New Roman" panose="02020603050405020304" pitchFamily="18" charset="0"/>
              </a:defRPr>
            </a:lvl1pPr>
            <a:lvl2pPr marL="742950" indent="-285750">
              <a:spcBef>
                <a:spcPct val="20000"/>
              </a:spcBef>
              <a:buChar char="–"/>
              <a:defRPr sz="4900">
                <a:solidFill>
                  <a:schemeClr val="tx1"/>
                </a:solidFill>
                <a:latin typeface="Times New Roman" panose="02020603050405020304" pitchFamily="18" charset="0"/>
              </a:defRPr>
            </a:lvl2pPr>
            <a:lvl3pPr marL="1143000" indent="-228600">
              <a:spcBef>
                <a:spcPct val="20000"/>
              </a:spcBef>
              <a:buChar char="•"/>
              <a:defRPr sz="4200">
                <a:solidFill>
                  <a:schemeClr val="tx1"/>
                </a:solidFill>
                <a:latin typeface="Times New Roman" panose="02020603050405020304" pitchFamily="18" charset="0"/>
              </a:defRPr>
            </a:lvl3pPr>
            <a:lvl4pPr marL="1600200" indent="-228600">
              <a:spcBef>
                <a:spcPct val="20000"/>
              </a:spcBef>
              <a:buChar char="–"/>
              <a:defRPr sz="3500">
                <a:solidFill>
                  <a:schemeClr val="tx1"/>
                </a:solidFill>
                <a:latin typeface="Times New Roman" panose="02020603050405020304" pitchFamily="18" charset="0"/>
              </a:defRPr>
            </a:lvl4pPr>
            <a:lvl5pPr marL="2057400" indent="-228600">
              <a:spcBef>
                <a:spcPct val="20000"/>
              </a:spcBef>
              <a:buChar char="»"/>
              <a:defRPr sz="3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500">
                <a:solidFill>
                  <a:schemeClr val="tx1"/>
                </a:solidFill>
                <a:latin typeface="Times New Roman" panose="02020603050405020304" pitchFamily="18" charset="0"/>
              </a:defRPr>
            </a:lvl9pPr>
          </a:lstStyle>
          <a:p>
            <a:pPr algn="ctr" eaLnBrk="1" hangingPunct="1">
              <a:spcBef>
                <a:spcPct val="0"/>
              </a:spcBef>
              <a:buFontTx/>
              <a:buNone/>
            </a:pPr>
            <a:r>
              <a:rPr lang="nl-NL" altLang="nl-NL" sz="2800" dirty="0">
                <a:latin typeface="Arial" panose="020B0604020202020204" pitchFamily="34" charset="0"/>
              </a:rPr>
              <a:t>CROW 96b</a:t>
            </a:r>
          </a:p>
        </p:txBody>
      </p:sp>
    </p:spTree>
    <p:extLst>
      <p:ext uri="{BB962C8B-B14F-4D97-AF65-F5344CB8AC3E}">
        <p14:creationId xmlns:p14="http://schemas.microsoft.com/office/powerpoint/2010/main" val="223596727"/>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364456" y="20241"/>
            <a:ext cx="7772400" cy="1143000"/>
          </a:xfrm>
        </p:spPr>
        <p:txBody>
          <a:bodyPr/>
          <a:lstStyle/>
          <a:p>
            <a:pPr eaLnBrk="1" hangingPunct="1"/>
            <a:r>
              <a:rPr lang="nl-NL" altLang="nl-NL" dirty="0"/>
              <a:t>CROW 96b</a:t>
            </a:r>
          </a:p>
        </p:txBody>
      </p:sp>
      <p:sp>
        <p:nvSpPr>
          <p:cNvPr id="94211" name="Rectangle 3"/>
          <p:cNvSpPr>
            <a:spLocks noGrp="1" noChangeArrowheads="1"/>
          </p:cNvSpPr>
          <p:nvPr>
            <p:ph type="body" idx="1"/>
          </p:nvPr>
        </p:nvSpPr>
        <p:spPr>
          <a:xfrm>
            <a:off x="683419" y="1484710"/>
            <a:ext cx="8206979" cy="4463653"/>
          </a:xfrm>
        </p:spPr>
        <p:txBody>
          <a:bodyPr>
            <a:normAutofit/>
          </a:bodyPr>
          <a:lstStyle/>
          <a:p>
            <a:pPr eaLnBrk="1" hangingPunct="1">
              <a:buFontTx/>
              <a:buNone/>
            </a:pPr>
            <a:r>
              <a:rPr lang="nl-NL" altLang="nl-NL" dirty="0"/>
              <a:t>De afzetting</a:t>
            </a:r>
          </a:p>
          <a:p>
            <a:pPr eaLnBrk="1" hangingPunct="1">
              <a:buFontTx/>
              <a:buNone/>
            </a:pPr>
            <a:endParaRPr lang="nl-NL" altLang="nl-NL" dirty="0"/>
          </a:p>
          <a:p>
            <a:pPr eaLnBrk="1" hangingPunct="1"/>
            <a:r>
              <a:rPr lang="nl-NL" altLang="nl-NL" dirty="0"/>
              <a:t>Voorwaarschuwingsborden</a:t>
            </a:r>
          </a:p>
          <a:p>
            <a:pPr eaLnBrk="1" hangingPunct="1"/>
            <a:r>
              <a:rPr lang="nl-NL" altLang="nl-NL" dirty="0"/>
              <a:t>Nulpuntinrichting/Schrikhekken</a:t>
            </a:r>
          </a:p>
          <a:p>
            <a:pPr eaLnBrk="1" hangingPunct="1"/>
            <a:r>
              <a:rPr lang="nl-NL" altLang="nl-NL" dirty="0" err="1"/>
              <a:t>Langsafzetting</a:t>
            </a:r>
            <a:endParaRPr lang="nl-NL" altLang="nl-NL" dirty="0"/>
          </a:p>
          <a:p>
            <a:pPr eaLnBrk="1" hangingPunct="1"/>
            <a:r>
              <a:rPr lang="nl-NL" altLang="nl-NL" dirty="0"/>
              <a:t>Beëindiging verboden</a:t>
            </a:r>
          </a:p>
        </p:txBody>
      </p:sp>
    </p:spTree>
    <p:extLst>
      <p:ext uri="{BB962C8B-B14F-4D97-AF65-F5344CB8AC3E}">
        <p14:creationId xmlns:p14="http://schemas.microsoft.com/office/powerpoint/2010/main" val="279270551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276350"/>
            <a:ext cx="7772400" cy="865584"/>
          </a:xfrm>
        </p:spPr>
        <p:txBody>
          <a:bodyPr/>
          <a:lstStyle/>
          <a:p>
            <a:pPr eaLnBrk="1" hangingPunct="1">
              <a:defRPr/>
            </a:pPr>
            <a:r>
              <a:rPr lang="nl-NL" altLang="nl-NL" sz="5333"/>
              <a:t>CROW 96b</a:t>
            </a:r>
          </a:p>
        </p:txBody>
      </p:sp>
      <p:pic>
        <p:nvPicPr>
          <p:cNvPr id="95235" name="Picture 5" descr="m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648" y="-1191"/>
            <a:ext cx="4845844"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p:cNvSpPr txBox="1">
            <a:spLocks noChangeArrowheads="1"/>
          </p:cNvSpPr>
          <p:nvPr/>
        </p:nvSpPr>
        <p:spPr bwMode="auto">
          <a:xfrm>
            <a:off x="4507707" y="5378054"/>
            <a:ext cx="2807179"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nulpuntinrichting</a:t>
            </a:r>
          </a:p>
        </p:txBody>
      </p:sp>
      <p:sp>
        <p:nvSpPr>
          <p:cNvPr id="104456" name="Line 8"/>
          <p:cNvSpPr>
            <a:spLocks noChangeShapeType="1"/>
          </p:cNvSpPr>
          <p:nvPr/>
        </p:nvSpPr>
        <p:spPr bwMode="auto">
          <a:xfrm flipH="1" flipV="1">
            <a:off x="4044554" y="4816079"/>
            <a:ext cx="463153" cy="5619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104458" name="Text Box 10"/>
          <p:cNvSpPr txBox="1">
            <a:spLocks noChangeArrowheads="1"/>
          </p:cNvSpPr>
          <p:nvPr/>
        </p:nvSpPr>
        <p:spPr bwMode="auto">
          <a:xfrm>
            <a:off x="4906566" y="3838576"/>
            <a:ext cx="199073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Vrije ruimte</a:t>
            </a:r>
          </a:p>
        </p:txBody>
      </p:sp>
      <p:sp>
        <p:nvSpPr>
          <p:cNvPr id="104460" name="Text Box 12"/>
          <p:cNvSpPr txBox="1">
            <a:spLocks noChangeArrowheads="1"/>
          </p:cNvSpPr>
          <p:nvPr/>
        </p:nvSpPr>
        <p:spPr bwMode="auto">
          <a:xfrm>
            <a:off x="188119" y="3815954"/>
            <a:ext cx="252505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err="1">
                <a:latin typeface="Arial" panose="020B0604020202020204" pitchFamily="34" charset="0"/>
              </a:rPr>
              <a:t>Langsafzetting</a:t>
            </a:r>
            <a:endParaRPr lang="nl-NL" altLang="nl-NL" sz="2800" dirty="0">
              <a:latin typeface="Arial" panose="020B0604020202020204" pitchFamily="34" charset="0"/>
            </a:endParaRPr>
          </a:p>
        </p:txBody>
      </p:sp>
      <p:sp>
        <p:nvSpPr>
          <p:cNvPr id="104461" name="Line 13"/>
          <p:cNvSpPr>
            <a:spLocks noChangeShapeType="1"/>
          </p:cNvSpPr>
          <p:nvPr/>
        </p:nvSpPr>
        <p:spPr bwMode="auto">
          <a:xfrm>
            <a:off x="4496991" y="2500313"/>
            <a:ext cx="1056084" cy="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104463" name="Text Box 15"/>
          <p:cNvSpPr txBox="1">
            <a:spLocks noChangeArrowheads="1"/>
          </p:cNvSpPr>
          <p:nvPr/>
        </p:nvSpPr>
        <p:spPr bwMode="auto">
          <a:xfrm>
            <a:off x="5560219" y="1997869"/>
            <a:ext cx="1944763"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werkruimte</a:t>
            </a:r>
          </a:p>
        </p:txBody>
      </p:sp>
      <p:sp>
        <p:nvSpPr>
          <p:cNvPr id="95244" name="Line 16"/>
          <p:cNvSpPr>
            <a:spLocks noChangeShapeType="1"/>
          </p:cNvSpPr>
          <p:nvPr/>
        </p:nvSpPr>
        <p:spPr bwMode="auto">
          <a:xfrm>
            <a:off x="3611166" y="333375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nl-NL" sz="5867"/>
          </a:p>
        </p:txBody>
      </p:sp>
      <p:sp>
        <p:nvSpPr>
          <p:cNvPr id="104466" name="Text Box 18"/>
          <p:cNvSpPr txBox="1">
            <a:spLocks noChangeArrowheads="1"/>
          </p:cNvSpPr>
          <p:nvPr/>
        </p:nvSpPr>
        <p:spPr bwMode="auto">
          <a:xfrm>
            <a:off x="325041" y="2609851"/>
            <a:ext cx="199073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Vrije ruimte</a:t>
            </a:r>
          </a:p>
        </p:txBody>
      </p:sp>
      <p:sp>
        <p:nvSpPr>
          <p:cNvPr id="104468" name="Text Box 20"/>
          <p:cNvSpPr txBox="1">
            <a:spLocks noChangeArrowheads="1"/>
          </p:cNvSpPr>
          <p:nvPr/>
        </p:nvSpPr>
        <p:spPr bwMode="auto">
          <a:xfrm>
            <a:off x="-90488" y="1766888"/>
            <a:ext cx="2604624"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Verkeersruimte</a:t>
            </a:r>
          </a:p>
        </p:txBody>
      </p:sp>
      <p:sp>
        <p:nvSpPr>
          <p:cNvPr id="95249" name="Rechthoek 2"/>
          <p:cNvSpPr>
            <a:spLocks noChangeArrowheads="1"/>
          </p:cNvSpPr>
          <p:nvPr/>
        </p:nvSpPr>
        <p:spPr bwMode="auto">
          <a:xfrm>
            <a:off x="4906566" y="4535092"/>
            <a:ext cx="1797844"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nl-NL" sz="2800" dirty="0">
                <a:latin typeface="Arial" panose="020B0604020202020204" pitchFamily="34" charset="0"/>
              </a:rPr>
              <a:t>Nulpunt</a:t>
            </a:r>
          </a:p>
        </p:txBody>
      </p:sp>
    </p:spTree>
    <p:extLst>
      <p:ext uri="{BB962C8B-B14F-4D97-AF65-F5344CB8AC3E}">
        <p14:creationId xmlns:p14="http://schemas.microsoft.com/office/powerpoint/2010/main" val="14395552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4461"/>
                                        </p:tgtEl>
                                        <p:attrNameLst>
                                          <p:attrName>style.visibility</p:attrName>
                                        </p:attrNameLst>
                                      </p:cBhvr>
                                      <p:to>
                                        <p:strVal val="visible"/>
                                      </p:to>
                                    </p:set>
                                    <p:anim calcmode="lin" valueType="num">
                                      <p:cBhvr additive="base">
                                        <p:cTn id="7" dur="500" fill="hold"/>
                                        <p:tgtEl>
                                          <p:spTgt spid="104461"/>
                                        </p:tgtEl>
                                        <p:attrNameLst>
                                          <p:attrName>ppt_x</p:attrName>
                                        </p:attrNameLst>
                                      </p:cBhvr>
                                      <p:tavLst>
                                        <p:tav tm="0">
                                          <p:val>
                                            <p:strVal val="#ppt_x"/>
                                          </p:val>
                                        </p:tav>
                                        <p:tav tm="100000">
                                          <p:val>
                                            <p:strVal val="#ppt_x"/>
                                          </p:val>
                                        </p:tav>
                                      </p:tavLst>
                                    </p:anim>
                                    <p:anim calcmode="lin" valueType="num">
                                      <p:cBhvr additive="base">
                                        <p:cTn id="8" dur="500" fill="hold"/>
                                        <p:tgtEl>
                                          <p:spTgt spid="10446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63"/>
                                        </p:tgtEl>
                                        <p:attrNameLst>
                                          <p:attrName>style.visibility</p:attrName>
                                        </p:attrNameLst>
                                      </p:cBhvr>
                                      <p:to>
                                        <p:strVal val="visible"/>
                                      </p:to>
                                    </p:set>
                                    <p:anim calcmode="lin" valueType="num">
                                      <p:cBhvr additive="base">
                                        <p:cTn id="13" dur="500" fill="hold"/>
                                        <p:tgtEl>
                                          <p:spTgt spid="104463"/>
                                        </p:tgtEl>
                                        <p:attrNameLst>
                                          <p:attrName>ppt_x</p:attrName>
                                        </p:attrNameLst>
                                      </p:cBhvr>
                                      <p:tavLst>
                                        <p:tav tm="0">
                                          <p:val>
                                            <p:strVal val="#ppt_x"/>
                                          </p:val>
                                        </p:tav>
                                        <p:tav tm="100000">
                                          <p:val>
                                            <p:strVal val="#ppt_x"/>
                                          </p:val>
                                        </p:tav>
                                      </p:tavLst>
                                    </p:anim>
                                    <p:anim calcmode="lin" valueType="num">
                                      <p:cBhvr additive="base">
                                        <p:cTn id="14" dur="500" fill="hold"/>
                                        <p:tgtEl>
                                          <p:spTgt spid="1044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8"/>
                                        </p:tgtEl>
                                        <p:attrNameLst>
                                          <p:attrName>style.visibility</p:attrName>
                                        </p:attrNameLst>
                                      </p:cBhvr>
                                      <p:to>
                                        <p:strVal val="visible"/>
                                      </p:to>
                                    </p:set>
                                    <p:anim calcmode="lin" valueType="num">
                                      <p:cBhvr additive="base">
                                        <p:cTn id="19" dur="500" fill="hold"/>
                                        <p:tgtEl>
                                          <p:spTgt spid="104458"/>
                                        </p:tgtEl>
                                        <p:attrNameLst>
                                          <p:attrName>ppt_x</p:attrName>
                                        </p:attrNameLst>
                                      </p:cBhvr>
                                      <p:tavLst>
                                        <p:tav tm="0">
                                          <p:val>
                                            <p:strVal val="#ppt_x"/>
                                          </p:val>
                                        </p:tav>
                                        <p:tav tm="100000">
                                          <p:val>
                                            <p:strVal val="#ppt_x"/>
                                          </p:val>
                                        </p:tav>
                                      </p:tavLst>
                                    </p:anim>
                                    <p:anim calcmode="lin" valueType="num">
                                      <p:cBhvr additive="base">
                                        <p:cTn id="20" dur="500" fill="hold"/>
                                        <p:tgtEl>
                                          <p:spTgt spid="10445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 calcmode="lin" valueType="num">
                                      <p:cBhvr additive="base">
                                        <p:cTn id="25" dur="500" fill="hold"/>
                                        <p:tgtEl>
                                          <p:spTgt spid="104456"/>
                                        </p:tgtEl>
                                        <p:attrNameLst>
                                          <p:attrName>ppt_x</p:attrName>
                                        </p:attrNameLst>
                                      </p:cBhvr>
                                      <p:tavLst>
                                        <p:tav tm="0">
                                          <p:val>
                                            <p:strVal val="#ppt_x"/>
                                          </p:val>
                                        </p:tav>
                                        <p:tav tm="100000">
                                          <p:val>
                                            <p:strVal val="#ppt_x"/>
                                          </p:val>
                                        </p:tav>
                                      </p:tavLst>
                                    </p:anim>
                                    <p:anim calcmode="lin" valueType="num">
                                      <p:cBhvr additive="base">
                                        <p:cTn id="26" dur="500" fill="hold"/>
                                        <p:tgtEl>
                                          <p:spTgt spid="10445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454"/>
                                        </p:tgtEl>
                                        <p:attrNameLst>
                                          <p:attrName>style.visibility</p:attrName>
                                        </p:attrNameLst>
                                      </p:cBhvr>
                                      <p:to>
                                        <p:strVal val="visible"/>
                                      </p:to>
                                    </p:set>
                                    <p:anim calcmode="lin" valueType="num">
                                      <p:cBhvr additive="base">
                                        <p:cTn id="31" dur="500" fill="hold"/>
                                        <p:tgtEl>
                                          <p:spTgt spid="104454"/>
                                        </p:tgtEl>
                                        <p:attrNameLst>
                                          <p:attrName>ppt_x</p:attrName>
                                        </p:attrNameLst>
                                      </p:cBhvr>
                                      <p:tavLst>
                                        <p:tav tm="0">
                                          <p:val>
                                            <p:strVal val="#ppt_x"/>
                                          </p:val>
                                        </p:tav>
                                        <p:tav tm="100000">
                                          <p:val>
                                            <p:strVal val="#ppt_x"/>
                                          </p:val>
                                        </p:tav>
                                      </p:tavLst>
                                    </p:anim>
                                    <p:anim calcmode="lin" valueType="num">
                                      <p:cBhvr additive="base">
                                        <p:cTn id="32" dur="500" fill="hold"/>
                                        <p:tgtEl>
                                          <p:spTgt spid="10445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4460"/>
                                        </p:tgtEl>
                                        <p:attrNameLst>
                                          <p:attrName>style.visibility</p:attrName>
                                        </p:attrNameLst>
                                      </p:cBhvr>
                                      <p:to>
                                        <p:strVal val="visible"/>
                                      </p:to>
                                    </p:set>
                                    <p:anim calcmode="lin" valueType="num">
                                      <p:cBhvr additive="base">
                                        <p:cTn id="37" dur="500" fill="hold"/>
                                        <p:tgtEl>
                                          <p:spTgt spid="104460"/>
                                        </p:tgtEl>
                                        <p:attrNameLst>
                                          <p:attrName>ppt_x</p:attrName>
                                        </p:attrNameLst>
                                      </p:cBhvr>
                                      <p:tavLst>
                                        <p:tav tm="0">
                                          <p:val>
                                            <p:strVal val="#ppt_x"/>
                                          </p:val>
                                        </p:tav>
                                        <p:tav tm="100000">
                                          <p:val>
                                            <p:strVal val="#ppt_x"/>
                                          </p:val>
                                        </p:tav>
                                      </p:tavLst>
                                    </p:anim>
                                    <p:anim calcmode="lin" valueType="num">
                                      <p:cBhvr additive="base">
                                        <p:cTn id="38" dur="500" fill="hold"/>
                                        <p:tgtEl>
                                          <p:spTgt spid="10446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4466"/>
                                        </p:tgtEl>
                                        <p:attrNameLst>
                                          <p:attrName>style.visibility</p:attrName>
                                        </p:attrNameLst>
                                      </p:cBhvr>
                                      <p:to>
                                        <p:strVal val="visible"/>
                                      </p:to>
                                    </p:set>
                                    <p:anim calcmode="lin" valueType="num">
                                      <p:cBhvr additive="base">
                                        <p:cTn id="43" dur="500" fill="hold"/>
                                        <p:tgtEl>
                                          <p:spTgt spid="104466"/>
                                        </p:tgtEl>
                                        <p:attrNameLst>
                                          <p:attrName>ppt_x</p:attrName>
                                        </p:attrNameLst>
                                      </p:cBhvr>
                                      <p:tavLst>
                                        <p:tav tm="0">
                                          <p:val>
                                            <p:strVal val="#ppt_x"/>
                                          </p:val>
                                        </p:tav>
                                        <p:tav tm="100000">
                                          <p:val>
                                            <p:strVal val="#ppt_x"/>
                                          </p:val>
                                        </p:tav>
                                      </p:tavLst>
                                    </p:anim>
                                    <p:anim calcmode="lin" valueType="num">
                                      <p:cBhvr additive="base">
                                        <p:cTn id="44" dur="500" fill="hold"/>
                                        <p:tgtEl>
                                          <p:spTgt spid="10446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4468"/>
                                        </p:tgtEl>
                                        <p:attrNameLst>
                                          <p:attrName>style.visibility</p:attrName>
                                        </p:attrNameLst>
                                      </p:cBhvr>
                                      <p:to>
                                        <p:strVal val="visible"/>
                                      </p:to>
                                    </p:set>
                                    <p:anim calcmode="lin" valueType="num">
                                      <p:cBhvr additive="base">
                                        <p:cTn id="49" dur="500" fill="hold"/>
                                        <p:tgtEl>
                                          <p:spTgt spid="104468"/>
                                        </p:tgtEl>
                                        <p:attrNameLst>
                                          <p:attrName>ppt_x</p:attrName>
                                        </p:attrNameLst>
                                      </p:cBhvr>
                                      <p:tavLst>
                                        <p:tav tm="0">
                                          <p:val>
                                            <p:strVal val="#ppt_x"/>
                                          </p:val>
                                        </p:tav>
                                        <p:tav tm="100000">
                                          <p:val>
                                            <p:strVal val="#ppt_x"/>
                                          </p:val>
                                        </p:tav>
                                      </p:tavLst>
                                    </p:anim>
                                    <p:anim calcmode="lin" valueType="num">
                                      <p:cBhvr additive="base">
                                        <p:cTn id="50" dur="500" fill="hold"/>
                                        <p:tgtEl>
                                          <p:spTgt spid="104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animBg="1"/>
      <p:bldP spid="104458" grpId="0" animBg="1"/>
      <p:bldP spid="104460" grpId="0" animBg="1"/>
      <p:bldP spid="104463" grpId="0" animBg="1"/>
      <p:bldP spid="104466" grpId="0" animBg="1"/>
      <p:bldP spid="10446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766" y="0"/>
            <a:ext cx="6105525" cy="684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Grp="1" noChangeArrowheads="1"/>
          </p:cNvSpPr>
          <p:nvPr>
            <p:ph type="title"/>
          </p:nvPr>
        </p:nvSpPr>
        <p:spPr>
          <a:xfrm>
            <a:off x="3707607" y="17860"/>
            <a:ext cx="5436394" cy="865584"/>
          </a:xfrm>
        </p:spPr>
        <p:txBody>
          <a:bodyPr/>
          <a:lstStyle/>
          <a:p>
            <a:pPr eaLnBrk="1" hangingPunct="1"/>
            <a:r>
              <a:rPr lang="nl-NL" altLang="nl-NL" dirty="0"/>
              <a:t>CROW 96b</a:t>
            </a:r>
          </a:p>
        </p:txBody>
      </p:sp>
    </p:spTree>
    <p:extLst>
      <p:ext uri="{BB962C8B-B14F-4D97-AF65-F5344CB8AC3E}">
        <p14:creationId xmlns:p14="http://schemas.microsoft.com/office/powerpoint/2010/main" val="3818353638"/>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223963" y="9525"/>
            <a:ext cx="7772400" cy="1143000"/>
          </a:xfrm>
        </p:spPr>
        <p:txBody>
          <a:bodyPr/>
          <a:lstStyle/>
          <a:p>
            <a:pPr eaLnBrk="1" hangingPunct="1"/>
            <a:r>
              <a:rPr lang="nl-NL" altLang="nl-NL" dirty="0"/>
              <a:t>CROW 96b</a:t>
            </a:r>
          </a:p>
        </p:txBody>
      </p:sp>
      <p:sp>
        <p:nvSpPr>
          <p:cNvPr id="103427" name="Rectangle 3"/>
          <p:cNvSpPr>
            <a:spLocks noGrp="1" noChangeArrowheads="1"/>
          </p:cNvSpPr>
          <p:nvPr>
            <p:ph type="body" idx="1"/>
          </p:nvPr>
        </p:nvSpPr>
        <p:spPr>
          <a:xfrm>
            <a:off x="575072" y="1701404"/>
            <a:ext cx="7772400" cy="4114800"/>
          </a:xfrm>
        </p:spPr>
        <p:txBody>
          <a:bodyPr>
            <a:normAutofit/>
          </a:bodyPr>
          <a:lstStyle/>
          <a:p>
            <a:pPr marL="457206" indent="-457206">
              <a:buNone/>
              <a:defRPr/>
            </a:pPr>
            <a:r>
              <a:rPr lang="nl-NL" altLang="nl-NL" dirty="0"/>
              <a:t>Opbouw- en afbreekvolgorde</a:t>
            </a:r>
          </a:p>
          <a:p>
            <a:pPr marL="457206" indent="-457206">
              <a:buNone/>
              <a:defRPr/>
            </a:pPr>
            <a:endParaRPr lang="nl-NL" altLang="nl-NL" dirty="0"/>
          </a:p>
          <a:p>
            <a:pPr marL="457206" indent="-457206">
              <a:defRPr/>
            </a:pPr>
            <a:r>
              <a:rPr lang="nl-NL" altLang="nl-NL" dirty="0"/>
              <a:t>Opbouwen van buiten naar binnen!</a:t>
            </a:r>
          </a:p>
          <a:p>
            <a:pPr marL="457206" indent="-457206">
              <a:defRPr/>
            </a:pPr>
            <a:r>
              <a:rPr lang="nl-NL" altLang="nl-NL" dirty="0"/>
              <a:t>Afbreken van binnen naar buiten!</a:t>
            </a:r>
          </a:p>
          <a:p>
            <a:pPr marL="457206" indent="-457206">
              <a:buNone/>
              <a:defRPr/>
            </a:pPr>
            <a:endParaRPr lang="nl-NL" altLang="nl-NL" dirty="0"/>
          </a:p>
          <a:p>
            <a:pPr marL="457206" indent="-457206">
              <a:buNone/>
              <a:defRPr/>
            </a:pPr>
            <a:r>
              <a:rPr lang="nl-NL" altLang="nl-NL" dirty="0"/>
              <a:t>HET GEVAARLIJKSTE MOMENT!</a:t>
            </a:r>
          </a:p>
        </p:txBody>
      </p:sp>
    </p:spTree>
    <p:extLst>
      <p:ext uri="{BB962C8B-B14F-4D97-AF65-F5344CB8AC3E}">
        <p14:creationId xmlns:p14="http://schemas.microsoft.com/office/powerpoint/2010/main" val="367988604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42888"/>
            <a:ext cx="7772400" cy="1143000"/>
          </a:xfrm>
        </p:spPr>
        <p:txBody>
          <a:bodyPr/>
          <a:lstStyle/>
          <a:p>
            <a:pPr eaLnBrk="1" hangingPunct="1"/>
            <a:r>
              <a:rPr lang="nl-NL" altLang="nl-NL" dirty="0"/>
              <a:t>Achtergronden en uitgangspunten</a:t>
            </a:r>
          </a:p>
        </p:txBody>
      </p:sp>
      <p:sp>
        <p:nvSpPr>
          <p:cNvPr id="17411" name="Rectangle 3"/>
          <p:cNvSpPr>
            <a:spLocks noGrp="1" noChangeArrowheads="1"/>
          </p:cNvSpPr>
          <p:nvPr>
            <p:ph type="body" idx="1"/>
          </p:nvPr>
        </p:nvSpPr>
        <p:spPr/>
        <p:txBody>
          <a:bodyPr>
            <a:normAutofit/>
          </a:bodyPr>
          <a:lstStyle/>
          <a:p>
            <a:pPr eaLnBrk="1" hangingPunct="1">
              <a:buFontTx/>
              <a:buNone/>
            </a:pPr>
            <a:r>
              <a:rPr lang="nl-NL" altLang="nl-NL" dirty="0"/>
              <a:t>Doel richtlijnen</a:t>
            </a:r>
          </a:p>
          <a:p>
            <a:pPr eaLnBrk="1" hangingPunct="1"/>
            <a:r>
              <a:rPr lang="nl-NL" altLang="nl-NL" dirty="0"/>
              <a:t>Duidelijkheid voor de weggebruikers</a:t>
            </a:r>
          </a:p>
          <a:p>
            <a:pPr eaLnBrk="1" hangingPunct="1"/>
            <a:r>
              <a:rPr lang="nl-NL" altLang="nl-NL" dirty="0"/>
              <a:t>Geloofwaardigheid</a:t>
            </a:r>
          </a:p>
          <a:p>
            <a:pPr eaLnBrk="1" hangingPunct="1"/>
            <a:r>
              <a:rPr lang="nl-NL" altLang="nl-NL" dirty="0"/>
              <a:t>Geen overdaad</a:t>
            </a:r>
          </a:p>
          <a:p>
            <a:pPr eaLnBrk="1" hangingPunct="1"/>
            <a:r>
              <a:rPr lang="nl-NL" altLang="nl-NL" dirty="0"/>
              <a:t>Bevorderen wenselijk gedrag</a:t>
            </a:r>
          </a:p>
        </p:txBody>
      </p:sp>
    </p:spTree>
    <p:extLst>
      <p:ext uri="{BB962C8B-B14F-4D97-AF65-F5344CB8AC3E}">
        <p14:creationId xmlns:p14="http://schemas.microsoft.com/office/powerpoint/2010/main" val="161601187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277541" y="0"/>
            <a:ext cx="7772400" cy="1143000"/>
          </a:xfrm>
        </p:spPr>
        <p:txBody>
          <a:bodyPr/>
          <a:lstStyle/>
          <a:p>
            <a:pPr eaLnBrk="1" hangingPunct="1"/>
            <a:r>
              <a:rPr lang="nl-NL" altLang="nl-NL" dirty="0"/>
              <a:t>CROW 96b</a:t>
            </a:r>
          </a:p>
        </p:txBody>
      </p:sp>
      <p:sp>
        <p:nvSpPr>
          <p:cNvPr id="104451" name="Rectangle 3"/>
          <p:cNvSpPr>
            <a:spLocks noGrp="1" noChangeArrowheads="1"/>
          </p:cNvSpPr>
          <p:nvPr>
            <p:ph type="body" idx="1"/>
          </p:nvPr>
        </p:nvSpPr>
        <p:spPr>
          <a:xfrm>
            <a:off x="575072" y="1143000"/>
            <a:ext cx="7772400" cy="4986338"/>
          </a:xfrm>
        </p:spPr>
        <p:txBody>
          <a:bodyPr>
            <a:normAutofit/>
          </a:bodyPr>
          <a:lstStyle/>
          <a:p>
            <a:pPr marL="457206" indent="-457206">
              <a:buNone/>
              <a:defRPr/>
            </a:pPr>
            <a:r>
              <a:rPr lang="nl-NL" altLang="nl-NL" dirty="0"/>
              <a:t>De bordenkar</a:t>
            </a:r>
          </a:p>
          <a:p>
            <a:pPr marL="457206" indent="-457206">
              <a:defRPr/>
            </a:pPr>
            <a:r>
              <a:rPr lang="nl-NL" altLang="nl-NL" dirty="0"/>
              <a:t>De indeling van de kar past je aan het figuur </a:t>
            </a:r>
          </a:p>
          <a:p>
            <a:pPr marL="457206" indent="-457206">
              <a:defRPr/>
            </a:pPr>
            <a:r>
              <a:rPr lang="nl-NL" altLang="nl-NL" dirty="0"/>
              <a:t>Geef borden een nummer</a:t>
            </a:r>
          </a:p>
          <a:p>
            <a:pPr marL="457206" indent="-457206">
              <a:defRPr/>
            </a:pPr>
            <a:r>
              <a:rPr lang="nl-NL" altLang="nl-NL" dirty="0"/>
              <a:t>Hou rekening met tillen!</a:t>
            </a:r>
          </a:p>
          <a:p>
            <a:pPr marL="457206" indent="-457206">
              <a:defRPr/>
            </a:pPr>
            <a:endParaRPr lang="nl-NL" altLang="nl-NL" dirty="0"/>
          </a:p>
          <a:p>
            <a:pPr marL="457206" indent="-457206">
              <a:defRPr/>
            </a:pPr>
            <a:r>
              <a:rPr lang="nl-NL" altLang="nl-NL" dirty="0"/>
              <a:t>Enkele voorbeelden.</a:t>
            </a:r>
          </a:p>
          <a:p>
            <a:pPr marL="457206" indent="-457206">
              <a:defRPr/>
            </a:pPr>
            <a:endParaRPr lang="nl-NL" altLang="nl-NL" dirty="0"/>
          </a:p>
          <a:p>
            <a:pPr marL="457206" indent="-457206">
              <a:defRPr/>
            </a:pPr>
            <a:endParaRPr lang="nl-NL" altLang="nl-NL" dirty="0"/>
          </a:p>
        </p:txBody>
      </p:sp>
    </p:spTree>
    <p:extLst>
      <p:ext uri="{BB962C8B-B14F-4D97-AF65-F5344CB8AC3E}">
        <p14:creationId xmlns:p14="http://schemas.microsoft.com/office/powerpoint/2010/main" val="2370741727"/>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G_4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53233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IMG_4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35" y="0"/>
            <a:ext cx="5111353" cy="681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741038"/>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IMG_41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876944"/>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IMG_1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0" y="-14288"/>
            <a:ext cx="5272088" cy="689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55673"/>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IMG_4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166" y="-17860"/>
            <a:ext cx="5156597" cy="68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539219"/>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IMG_3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285" y="1"/>
            <a:ext cx="4997053" cy="684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174620"/>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IMG_38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166" y="0"/>
            <a:ext cx="4751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881566"/>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DSC002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9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67188"/>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G_4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0" y="19050"/>
            <a:ext cx="5111353" cy="681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8247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469" y="1894285"/>
            <a:ext cx="7755731" cy="454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spTree>
    <p:extLst>
      <p:ext uri="{BB962C8B-B14F-4D97-AF65-F5344CB8AC3E}">
        <p14:creationId xmlns:p14="http://schemas.microsoft.com/office/powerpoint/2010/main" val="3961545577"/>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IMG_4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441"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396710"/>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IMG_4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441" y="-26194"/>
            <a:ext cx="5162550" cy="68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978103"/>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AUT108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0"/>
            <a:ext cx="51661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031164"/>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AUT108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04"/>
            <a:ext cx="9144000" cy="688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790691"/>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IMG_42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166" y="9525"/>
            <a:ext cx="5156597"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879777"/>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descr="IMG_42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611907"/>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IMG_4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35" y="1"/>
            <a:ext cx="5111353" cy="681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71033"/>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IMG_42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491"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870048"/>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IMG_5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166" y="16669"/>
            <a:ext cx="5130403" cy="684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62798"/>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IMG_52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166"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5345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nl-NL" altLang="nl-NL" dirty="0">
                <a:latin typeface="Arial Unicode MS" panose="020B0604020202020204" pitchFamily="34" charset="-128"/>
              </a:rPr>
              <a:t>Verkeersborden en afzettingsmaterialen</a:t>
            </a:r>
          </a:p>
        </p:txBody>
      </p:sp>
      <p:pic>
        <p:nvPicPr>
          <p:cNvPr id="20483"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62" y="2132410"/>
            <a:ext cx="7767638"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580817"/>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24263" cy="5157192"/>
          </a:xfrm>
          <a:prstGeom prst="rect">
            <a:avLst/>
          </a:prstGeom>
        </p:spPr>
      </p:pic>
    </p:spTree>
    <p:extLst>
      <p:ext uri="{BB962C8B-B14F-4D97-AF65-F5344CB8AC3E}">
        <p14:creationId xmlns:p14="http://schemas.microsoft.com/office/powerpoint/2010/main" val="386063310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1025</Words>
  <Application>Microsoft Office PowerPoint</Application>
  <PresentationFormat>Diavoorstelling (4:3)</PresentationFormat>
  <Paragraphs>270</Paragraphs>
  <Slides>90</Slides>
  <Notes>16</Notes>
  <HiddenSlides>1</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90</vt:i4>
      </vt:variant>
    </vt:vector>
  </HeadingPairs>
  <TitlesOfParts>
    <vt:vector size="94" baseType="lpstr">
      <vt:lpstr>Arial</vt:lpstr>
      <vt:lpstr>Arial Unicode MS</vt:lpstr>
      <vt:lpstr>Calibri</vt:lpstr>
      <vt:lpstr>Kantoorthema</vt:lpstr>
      <vt:lpstr>PowerPoint-presentatie</vt:lpstr>
      <vt:lpstr>Waarom deze cursus?</vt:lpstr>
      <vt:lpstr>Waarom deze cursus?</vt:lpstr>
      <vt:lpstr>Waarom deze cursus?</vt:lpstr>
      <vt:lpstr>Achtergronden en uitgangspunten</vt:lpstr>
      <vt:lpstr>Achtergronden en uitgangspunten</vt:lpstr>
      <vt:lpstr>Achtergronden en uitgangspunten</vt:lpstr>
      <vt:lpstr>Verkeersborden en afzettingsmaterialen</vt:lpstr>
      <vt:lpstr>Verkeersborden en afzettingsmaterialen</vt:lpstr>
      <vt:lpstr>Verkeersborden en afzettingsmaterialen</vt:lpstr>
      <vt:lpstr>PowerPoint-presentatie</vt:lpstr>
      <vt:lpstr>PowerPoint-presentatie</vt:lpstr>
      <vt:lpstr>PowerPoint-presentatie</vt:lpstr>
      <vt:lpstr>PowerPoint-presentatie</vt:lpstr>
      <vt:lpstr>Verkeersborden en afzettingsmaterialen</vt:lpstr>
      <vt:lpstr>Langs welke kant hoor je als  weggebruiker nu te rijden?</vt:lpstr>
      <vt:lpstr>PowerPoint-presentatie</vt:lpstr>
      <vt:lpstr>PowerPoint-presentatie</vt:lpstr>
      <vt:lpstr>PowerPoint-presentatie</vt:lpstr>
      <vt:lpstr>PowerPoint-presentatie</vt:lpstr>
      <vt:lpstr>PowerPoint-presentatie</vt:lpstr>
      <vt:lpstr>PowerPoint-presentatie</vt:lpstr>
      <vt:lpstr>Verkeersborden en afzettingsmaterialen</vt:lpstr>
      <vt:lpstr>PowerPoint-presentatie</vt:lpstr>
      <vt:lpstr>PowerPoint-presentatie</vt:lpstr>
      <vt:lpstr>PowerPoint-presentatie</vt:lpstr>
      <vt:lpstr>PowerPoint-presentatie</vt:lpstr>
      <vt:lpstr>PowerPoint-presentatie</vt:lpstr>
      <vt:lpstr>Verkeersborden en afzettingsmaterialen</vt:lpstr>
      <vt:lpstr>PowerPoint-presentatie</vt:lpstr>
      <vt:lpstr>PowerPoint-presentatie</vt:lpstr>
      <vt:lpstr>Verkeersborden en afzettingsmaterialen</vt:lpstr>
      <vt:lpstr>PowerPoint-presentatie</vt:lpstr>
      <vt:lpstr>PowerPoint-presentatie</vt:lpstr>
      <vt:lpstr>Verkeersborden en afzettingsmaterialen</vt:lpstr>
      <vt:lpstr>PowerPoint-presentatie</vt:lpstr>
      <vt:lpstr>PowerPoint-presentatie</vt:lpstr>
      <vt:lpstr>PowerPoint-presentatie</vt:lpstr>
      <vt:lpstr>PowerPoint-presentatie</vt:lpstr>
      <vt:lpstr>PowerPoint-presentatie</vt:lpstr>
      <vt:lpstr>PowerPoint-presentatie</vt:lpstr>
      <vt:lpstr>Verkeersborden en afzettingsmaterialen</vt:lpstr>
      <vt:lpstr>PowerPoint-presentatie</vt:lpstr>
      <vt:lpstr>PowerPoint-presentatie</vt:lpstr>
      <vt:lpstr>Verkeersborden en afzettingsmaterialen</vt:lpstr>
      <vt:lpstr>Verkeersborden en afzettingsmaterialen</vt:lpstr>
      <vt:lpstr>Verkeersborden en afzettingsmaterialen</vt:lpstr>
      <vt:lpstr>Verkeersborden en afzettingsmaterialen</vt:lpstr>
      <vt:lpstr>Verkeersborden en afzettingsmaterialen</vt:lpstr>
      <vt:lpstr>PowerPoint-presentatie</vt:lpstr>
      <vt:lpstr>PowerPoint-presentatie</vt:lpstr>
      <vt:lpstr>Verkeersborden en afzettingsmaterialen</vt:lpstr>
      <vt:lpstr>Verkeersborden en afzettingsmaterialen</vt:lpstr>
      <vt:lpstr>Alle wegen</vt:lpstr>
      <vt:lpstr>Praktische oefening</vt:lpstr>
      <vt:lpstr>CROW 96b</vt:lpstr>
      <vt:lpstr>CROW 96b</vt:lpstr>
      <vt:lpstr>CROW 96b</vt:lpstr>
      <vt:lpstr>CROW 96b</vt:lpstr>
      <vt:lpstr>CROW 96b</vt:lpstr>
      <vt:lpstr>CROW 96b</vt:lpstr>
      <vt:lpstr>CROW 96b</vt:lpstr>
      <vt:lpstr>CROW 96b</vt:lpstr>
      <vt:lpstr>CROW 96b</vt:lpstr>
      <vt:lpstr>Legenda</vt:lpstr>
      <vt:lpstr>CROW 96b</vt:lpstr>
      <vt:lpstr>CROW 96b</vt:lpstr>
      <vt:lpstr>CROW 96b</vt:lpstr>
      <vt:lpstr>CROW 96b</vt:lpstr>
      <vt:lpstr>CROW 96b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l.rodenburg@helicon.nl</dc:creator>
  <cp:lastModifiedBy>Leon Rodenburg</cp:lastModifiedBy>
  <cp:revision>17</cp:revision>
  <dcterms:created xsi:type="dcterms:W3CDTF">2013-11-15T15:05:42Z</dcterms:created>
  <dcterms:modified xsi:type="dcterms:W3CDTF">2017-07-07T07:55:48Z</dcterms:modified>
</cp:coreProperties>
</file>